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8"/>
  </p:notesMasterIdLst>
  <p:sldIdLst>
    <p:sldId id="256" r:id="rId2"/>
    <p:sldId id="257" r:id="rId3"/>
    <p:sldId id="259" r:id="rId4"/>
    <p:sldId id="260" r:id="rId5"/>
    <p:sldId id="261" r:id="rId6"/>
    <p:sldId id="258"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91" r:id="rId22"/>
    <p:sldId id="277" r:id="rId23"/>
    <p:sldId id="276" r:id="rId24"/>
    <p:sldId id="278" r:id="rId25"/>
    <p:sldId id="279" r:id="rId26"/>
    <p:sldId id="280" r:id="rId27"/>
    <p:sldId id="282" r:id="rId28"/>
    <p:sldId id="281" r:id="rId29"/>
    <p:sldId id="283" r:id="rId30"/>
    <p:sldId id="284" r:id="rId31"/>
    <p:sldId id="285" r:id="rId32"/>
    <p:sldId id="286" r:id="rId33"/>
    <p:sldId id="287" r:id="rId34"/>
    <p:sldId id="288" r:id="rId35"/>
    <p:sldId id="289" r:id="rId36"/>
    <p:sldId id="29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79359" autoAdjust="0"/>
  </p:normalViewPr>
  <p:slideViewPr>
    <p:cSldViewPr snapToGrid="0">
      <p:cViewPr>
        <p:scale>
          <a:sx n="50" d="100"/>
          <a:sy n="50" d="100"/>
        </p:scale>
        <p:origin x="1344" y="160"/>
      </p:cViewPr>
      <p:guideLst/>
    </p:cSldViewPr>
  </p:slideViewPr>
  <p:notesTextViewPr>
    <p:cViewPr>
      <p:scale>
        <a:sx n="66" d="100"/>
        <a:sy n="66"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6450A-A757-4D88-9C0C-65153F854C0D}" type="datetimeFigureOut">
              <a:rPr lang="en-CA" smtClean="0"/>
              <a:t>2021-05-04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A302EE-69FA-4E9F-B9EA-C86AD009735B}" type="slidenum">
              <a:rPr lang="en-CA" smtClean="0"/>
              <a:t>‹#›</a:t>
            </a:fld>
            <a:endParaRPr lang="en-CA"/>
          </a:p>
        </p:txBody>
      </p:sp>
    </p:spTree>
    <p:extLst>
      <p:ext uri="{BB962C8B-B14F-4D97-AF65-F5344CB8AC3E}">
        <p14:creationId xmlns:p14="http://schemas.microsoft.com/office/powerpoint/2010/main" val="1631260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A302EE-69FA-4E9F-B9EA-C86AD009735B}" type="slidenum">
              <a:rPr lang="en-CA" smtClean="0"/>
              <a:t>1</a:t>
            </a:fld>
            <a:endParaRPr lang="en-CA"/>
          </a:p>
        </p:txBody>
      </p:sp>
    </p:spTree>
    <p:extLst>
      <p:ext uri="{BB962C8B-B14F-4D97-AF65-F5344CB8AC3E}">
        <p14:creationId xmlns:p14="http://schemas.microsoft.com/office/powerpoint/2010/main" val="588543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Long-term climate patterns can mediate reproduction and distribution (</a:t>
            </a:r>
            <a:r>
              <a:rPr lang="en-CA" sz="1200" kern="1200" dirty="0" err="1" smtClean="0">
                <a:solidFill>
                  <a:schemeClr val="tx1"/>
                </a:solidFill>
                <a:effectLst/>
                <a:latin typeface="+mn-lt"/>
                <a:ea typeface="+mn-ea"/>
                <a:cs typeface="+mn-cs"/>
              </a:rPr>
              <a:t>Bellard</a:t>
            </a:r>
            <a:r>
              <a:rPr lang="en-CA" sz="1200" kern="1200" dirty="0" smtClean="0">
                <a:solidFill>
                  <a:schemeClr val="tx1"/>
                </a:solidFill>
                <a:effectLst/>
                <a:latin typeface="+mn-lt"/>
                <a:ea typeface="+mn-ea"/>
                <a:cs typeface="+mn-cs"/>
              </a:rPr>
              <a:t> et al. 2012; Walther 2010) </a:t>
            </a:r>
          </a:p>
          <a:p>
            <a:r>
              <a:rPr lang="en-CA" sz="1200" kern="1200" dirty="0" smtClean="0">
                <a:solidFill>
                  <a:schemeClr val="tx1"/>
                </a:solidFill>
                <a:effectLst/>
                <a:latin typeface="+mn-lt"/>
                <a:ea typeface="+mn-ea"/>
                <a:cs typeface="+mn-cs"/>
              </a:rPr>
              <a:t>but fine-scale, microclimatic data can impact the immediate day-to-day survival. Hence, the scale at which</a:t>
            </a:r>
          </a:p>
          <a:p>
            <a:r>
              <a:rPr lang="en-CA" sz="1200" kern="1200" dirty="0" smtClean="0">
                <a:solidFill>
                  <a:schemeClr val="tx1"/>
                </a:solidFill>
                <a:effectLst/>
                <a:latin typeface="+mn-lt"/>
                <a:ea typeface="+mn-ea"/>
                <a:cs typeface="+mn-cs"/>
              </a:rPr>
              <a:t> climate is measured is important for different species.</a:t>
            </a:r>
            <a:endParaRPr lang="en-CA" dirty="0"/>
          </a:p>
        </p:txBody>
      </p:sp>
      <p:sp>
        <p:nvSpPr>
          <p:cNvPr id="4" name="Slide Number Placeholder 3"/>
          <p:cNvSpPr>
            <a:spLocks noGrp="1"/>
          </p:cNvSpPr>
          <p:nvPr>
            <p:ph type="sldNum" sz="quarter" idx="10"/>
          </p:nvPr>
        </p:nvSpPr>
        <p:spPr/>
        <p:txBody>
          <a:bodyPr/>
          <a:lstStyle/>
          <a:p>
            <a:fld id="{A1A302EE-69FA-4E9F-B9EA-C86AD009735B}" type="slidenum">
              <a:rPr lang="en-CA" smtClean="0"/>
              <a:t>2</a:t>
            </a:fld>
            <a:endParaRPr lang="en-CA"/>
          </a:p>
        </p:txBody>
      </p:sp>
    </p:spTree>
    <p:extLst>
      <p:ext uri="{BB962C8B-B14F-4D97-AF65-F5344CB8AC3E}">
        <p14:creationId xmlns:p14="http://schemas.microsoft.com/office/powerpoint/2010/main" val="2003904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smtClean="0">
                <a:solidFill>
                  <a:schemeClr val="tx1"/>
                </a:solidFill>
                <a:effectLst/>
                <a:latin typeface="+mn-lt"/>
                <a:ea typeface="+mn-ea"/>
                <a:cs typeface="+mn-cs"/>
              </a:rPr>
              <a:t>252 full-text articles. Using exclusion criteria, we included 119 studies.</a:t>
            </a:r>
          </a:p>
          <a:p>
            <a:endParaRPr lang="en-CA" sz="1200" kern="1200" dirty="0" smtClean="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A1A302EE-69FA-4E9F-B9EA-C86AD009735B}" type="slidenum">
              <a:rPr lang="en-CA" smtClean="0"/>
              <a:t>6</a:t>
            </a:fld>
            <a:endParaRPr lang="en-CA"/>
          </a:p>
        </p:txBody>
      </p:sp>
    </p:spTree>
    <p:extLst>
      <p:ext uri="{BB962C8B-B14F-4D97-AF65-F5344CB8AC3E}">
        <p14:creationId xmlns:p14="http://schemas.microsoft.com/office/powerpoint/2010/main" val="1376995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A302EE-69FA-4E9F-B9EA-C86AD009735B}" type="slidenum">
              <a:rPr lang="en-CA" smtClean="0"/>
              <a:t>7</a:t>
            </a:fld>
            <a:endParaRPr lang="en-CA"/>
          </a:p>
        </p:txBody>
      </p:sp>
    </p:spTree>
    <p:extLst>
      <p:ext uri="{BB962C8B-B14F-4D97-AF65-F5344CB8AC3E}">
        <p14:creationId xmlns:p14="http://schemas.microsoft.com/office/powerpoint/2010/main" val="3376935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Winning Fabric</a:t>
            </a:r>
            <a:endParaRPr lang="en-CA" dirty="0"/>
          </a:p>
        </p:txBody>
      </p:sp>
      <p:sp>
        <p:nvSpPr>
          <p:cNvPr id="4" name="Slide Number Placeholder 3"/>
          <p:cNvSpPr>
            <a:spLocks noGrp="1"/>
          </p:cNvSpPr>
          <p:nvPr>
            <p:ph type="sldNum" sz="quarter" idx="10"/>
          </p:nvPr>
        </p:nvSpPr>
        <p:spPr/>
        <p:txBody>
          <a:bodyPr/>
          <a:lstStyle/>
          <a:p>
            <a:fld id="{A1A302EE-69FA-4E9F-B9EA-C86AD009735B}" type="slidenum">
              <a:rPr lang="en-CA" smtClean="0"/>
              <a:t>28</a:t>
            </a:fld>
            <a:endParaRPr lang="en-CA"/>
          </a:p>
        </p:txBody>
      </p:sp>
    </p:spTree>
    <p:extLst>
      <p:ext uri="{BB962C8B-B14F-4D97-AF65-F5344CB8AC3E}">
        <p14:creationId xmlns:p14="http://schemas.microsoft.com/office/powerpoint/2010/main" val="1109440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A1A302EE-69FA-4E9F-B9EA-C86AD009735B}" type="slidenum">
              <a:rPr lang="en-CA" smtClean="0"/>
              <a:t>31</a:t>
            </a:fld>
            <a:endParaRPr lang="en-CA"/>
          </a:p>
        </p:txBody>
      </p:sp>
    </p:spTree>
    <p:extLst>
      <p:ext uri="{BB962C8B-B14F-4D97-AF65-F5344CB8AC3E}">
        <p14:creationId xmlns:p14="http://schemas.microsoft.com/office/powerpoint/2010/main" val="3645114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F644F309-BB39-4A4A-8025-9CF028FF68C3}" type="datetimeFigureOut">
              <a:rPr lang="en-CA" smtClean="0"/>
              <a:t>2021-05-04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52BBB13-6BB6-4AF1-8E19-367D9916AC66}" type="slidenum">
              <a:rPr lang="en-CA" smtClean="0"/>
              <a:t>‹#›</a:t>
            </a:fld>
            <a:endParaRPr lang="en-CA"/>
          </a:p>
        </p:txBody>
      </p:sp>
    </p:spTree>
    <p:extLst>
      <p:ext uri="{BB962C8B-B14F-4D97-AF65-F5344CB8AC3E}">
        <p14:creationId xmlns:p14="http://schemas.microsoft.com/office/powerpoint/2010/main" val="2626686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644F309-BB39-4A4A-8025-9CF028FF68C3}" type="datetimeFigureOut">
              <a:rPr lang="en-CA" smtClean="0"/>
              <a:t>2021-05-04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52BBB13-6BB6-4AF1-8E19-367D9916AC66}" type="slidenum">
              <a:rPr lang="en-CA" smtClean="0"/>
              <a:t>‹#›</a:t>
            </a:fld>
            <a:endParaRPr lang="en-CA"/>
          </a:p>
        </p:txBody>
      </p:sp>
    </p:spTree>
    <p:extLst>
      <p:ext uri="{BB962C8B-B14F-4D97-AF65-F5344CB8AC3E}">
        <p14:creationId xmlns:p14="http://schemas.microsoft.com/office/powerpoint/2010/main" val="1134263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644F309-BB39-4A4A-8025-9CF028FF68C3}" type="datetimeFigureOut">
              <a:rPr lang="en-CA" smtClean="0"/>
              <a:t>2021-05-04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52BBB13-6BB6-4AF1-8E19-367D9916AC66}" type="slidenum">
              <a:rPr lang="en-CA" smtClean="0"/>
              <a:t>‹#›</a:t>
            </a:fld>
            <a:endParaRPr lang="en-CA"/>
          </a:p>
        </p:txBody>
      </p:sp>
    </p:spTree>
    <p:extLst>
      <p:ext uri="{BB962C8B-B14F-4D97-AF65-F5344CB8AC3E}">
        <p14:creationId xmlns:p14="http://schemas.microsoft.com/office/powerpoint/2010/main" val="2728476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F644F309-BB39-4A4A-8025-9CF028FF68C3}" type="datetimeFigureOut">
              <a:rPr lang="en-CA" smtClean="0"/>
              <a:t>2021-05-04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52BBB13-6BB6-4AF1-8E19-367D9916AC66}" type="slidenum">
              <a:rPr lang="en-CA" smtClean="0"/>
              <a:t>‹#›</a:t>
            </a:fld>
            <a:endParaRPr lang="en-CA"/>
          </a:p>
        </p:txBody>
      </p:sp>
    </p:spTree>
    <p:extLst>
      <p:ext uri="{BB962C8B-B14F-4D97-AF65-F5344CB8AC3E}">
        <p14:creationId xmlns:p14="http://schemas.microsoft.com/office/powerpoint/2010/main" val="15904386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644F309-BB39-4A4A-8025-9CF028FF68C3}" type="datetimeFigureOut">
              <a:rPr lang="en-CA" smtClean="0"/>
              <a:t>2021-05-04</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D52BBB13-6BB6-4AF1-8E19-367D9916AC66}" type="slidenum">
              <a:rPr lang="en-CA" smtClean="0"/>
              <a:t>‹#›</a:t>
            </a:fld>
            <a:endParaRPr lang="en-CA"/>
          </a:p>
        </p:txBody>
      </p:sp>
    </p:spTree>
    <p:extLst>
      <p:ext uri="{BB962C8B-B14F-4D97-AF65-F5344CB8AC3E}">
        <p14:creationId xmlns:p14="http://schemas.microsoft.com/office/powerpoint/2010/main" val="1704946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F644F309-BB39-4A4A-8025-9CF028FF68C3}" type="datetimeFigureOut">
              <a:rPr lang="en-CA" smtClean="0"/>
              <a:t>2021-05-04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52BBB13-6BB6-4AF1-8E19-367D9916AC66}" type="slidenum">
              <a:rPr lang="en-CA" smtClean="0"/>
              <a:t>‹#›</a:t>
            </a:fld>
            <a:endParaRPr lang="en-CA"/>
          </a:p>
        </p:txBody>
      </p:sp>
    </p:spTree>
    <p:extLst>
      <p:ext uri="{BB962C8B-B14F-4D97-AF65-F5344CB8AC3E}">
        <p14:creationId xmlns:p14="http://schemas.microsoft.com/office/powerpoint/2010/main" val="380966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F644F309-BB39-4A4A-8025-9CF028FF68C3}" type="datetimeFigureOut">
              <a:rPr lang="en-CA" smtClean="0"/>
              <a:t>2021-05-04</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52BBB13-6BB6-4AF1-8E19-367D9916AC66}" type="slidenum">
              <a:rPr lang="en-CA" smtClean="0"/>
              <a:t>‹#›</a:t>
            </a:fld>
            <a:endParaRPr lang="en-CA"/>
          </a:p>
        </p:txBody>
      </p:sp>
    </p:spTree>
    <p:extLst>
      <p:ext uri="{BB962C8B-B14F-4D97-AF65-F5344CB8AC3E}">
        <p14:creationId xmlns:p14="http://schemas.microsoft.com/office/powerpoint/2010/main" val="4107021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F644F309-BB39-4A4A-8025-9CF028FF68C3}" type="datetimeFigureOut">
              <a:rPr lang="en-CA" smtClean="0"/>
              <a:t>2021-05-04</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D52BBB13-6BB6-4AF1-8E19-367D9916AC66}" type="slidenum">
              <a:rPr lang="en-CA" smtClean="0"/>
              <a:t>‹#›</a:t>
            </a:fld>
            <a:endParaRPr lang="en-CA"/>
          </a:p>
        </p:txBody>
      </p:sp>
    </p:spTree>
    <p:extLst>
      <p:ext uri="{BB962C8B-B14F-4D97-AF65-F5344CB8AC3E}">
        <p14:creationId xmlns:p14="http://schemas.microsoft.com/office/powerpoint/2010/main" val="2104635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644F309-BB39-4A4A-8025-9CF028FF68C3}" type="datetimeFigureOut">
              <a:rPr lang="en-CA" smtClean="0"/>
              <a:t>2021-05-04</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D52BBB13-6BB6-4AF1-8E19-367D9916AC66}" type="slidenum">
              <a:rPr lang="en-CA" smtClean="0"/>
              <a:t>‹#›</a:t>
            </a:fld>
            <a:endParaRPr lang="en-CA"/>
          </a:p>
        </p:txBody>
      </p:sp>
    </p:spTree>
    <p:extLst>
      <p:ext uri="{BB962C8B-B14F-4D97-AF65-F5344CB8AC3E}">
        <p14:creationId xmlns:p14="http://schemas.microsoft.com/office/powerpoint/2010/main" val="1493142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44F309-BB39-4A4A-8025-9CF028FF68C3}" type="datetimeFigureOut">
              <a:rPr lang="en-CA" smtClean="0"/>
              <a:t>2021-05-04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52BBB13-6BB6-4AF1-8E19-367D9916AC66}" type="slidenum">
              <a:rPr lang="en-CA" smtClean="0"/>
              <a:t>‹#›</a:t>
            </a:fld>
            <a:endParaRPr lang="en-CA"/>
          </a:p>
        </p:txBody>
      </p:sp>
    </p:spTree>
    <p:extLst>
      <p:ext uri="{BB962C8B-B14F-4D97-AF65-F5344CB8AC3E}">
        <p14:creationId xmlns:p14="http://schemas.microsoft.com/office/powerpoint/2010/main" val="677383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44F309-BB39-4A4A-8025-9CF028FF68C3}" type="datetimeFigureOut">
              <a:rPr lang="en-CA" smtClean="0"/>
              <a:t>2021-05-04</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D52BBB13-6BB6-4AF1-8E19-367D9916AC66}" type="slidenum">
              <a:rPr lang="en-CA" smtClean="0"/>
              <a:t>‹#›</a:t>
            </a:fld>
            <a:endParaRPr lang="en-CA"/>
          </a:p>
        </p:txBody>
      </p:sp>
    </p:spTree>
    <p:extLst>
      <p:ext uri="{BB962C8B-B14F-4D97-AF65-F5344CB8AC3E}">
        <p14:creationId xmlns:p14="http://schemas.microsoft.com/office/powerpoint/2010/main" val="3630918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4F309-BB39-4A4A-8025-9CF028FF68C3}" type="datetimeFigureOut">
              <a:rPr lang="en-CA" smtClean="0"/>
              <a:t>2021-05-04</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2BBB13-6BB6-4AF1-8E19-367D9916AC66}" type="slidenum">
              <a:rPr lang="en-CA" smtClean="0"/>
              <a:t>‹#›</a:t>
            </a:fld>
            <a:endParaRPr lang="en-CA"/>
          </a:p>
        </p:txBody>
      </p:sp>
    </p:spTree>
    <p:extLst>
      <p:ext uri="{BB962C8B-B14F-4D97-AF65-F5344CB8AC3E}">
        <p14:creationId xmlns:p14="http://schemas.microsoft.com/office/powerpoint/2010/main" val="20476504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6.jpe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notesSlide" Target="../notesSlides/notesSlide2.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png"/><Relationship Id="rId5" Type="http://schemas.openxmlformats.org/officeDocument/2006/relationships/image" Target="../media/image31.jpeg"/><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3.jpg"/><Relationship Id="rId5" Type="http://schemas.openxmlformats.org/officeDocument/2006/relationships/image" Target="../media/image32.jpeg"/><Relationship Id="rId4" Type="http://schemas.openxmlformats.org/officeDocument/2006/relationships/notesSlide" Target="../notesSlides/notesSlide6.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ojave Desert"/>
          <p:cNvPicPr>
            <a:picLocks noChangeAspect="1" noChangeArrowheads="1"/>
          </p:cNvPicPr>
          <p:nvPr/>
        </p:nvPicPr>
        <p:blipFill rotWithShape="1">
          <a:blip r:embed="rId5">
            <a:extLst>
              <a:ext uri="{28A0092B-C50C-407E-A947-70E740481C1C}">
                <a14:useLocalDpi xmlns:a14="http://schemas.microsoft.com/office/drawing/2010/main" val="0"/>
              </a:ext>
            </a:extLst>
          </a:blip>
          <a:srcRect l="18148" r="3044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1600" y="279400"/>
            <a:ext cx="11988800" cy="1409617"/>
          </a:xfrm>
          <a:prstGeom prst="rect">
            <a:avLst/>
          </a:prstGeom>
        </p:spPr>
        <p:txBody>
          <a:bodyPr wrap="square">
            <a:spAutoFit/>
          </a:bodyPr>
          <a:lstStyle/>
          <a:p>
            <a:pPr>
              <a:lnSpc>
                <a:spcPct val="107000"/>
              </a:lnSpc>
              <a:spcAft>
                <a:spcPts val="800"/>
              </a:spcAft>
            </a:pPr>
            <a:r>
              <a:rPr lang="en-CA" sz="4000" dirty="0" smtClean="0">
                <a:effectLst/>
                <a:latin typeface="Calibri" panose="020F0502020204030204" pitchFamily="34" charset="0"/>
                <a:ea typeface="Calibri" panose="020F0502020204030204" pitchFamily="34" charset="0"/>
                <a:cs typeface="Calibri" panose="020F0502020204030204" pitchFamily="34" charset="0"/>
              </a:rPr>
              <a:t>The relative importance of shelter on microclimate, plants, and animals in desert communities</a:t>
            </a:r>
            <a:r>
              <a:rPr lang="en-CA" sz="4000" b="1" dirty="0" smtClean="0">
                <a:effectLst/>
                <a:latin typeface="Calibri" panose="020F0502020204030204" pitchFamily="34" charset="0"/>
                <a:ea typeface="Calibri" panose="020F0502020204030204" pitchFamily="34" charset="0"/>
                <a:cs typeface="Calibri" panose="020F0502020204030204" pitchFamily="34" charset="0"/>
              </a:rPr>
              <a:t>. </a:t>
            </a:r>
            <a:endParaRPr lang="en-CA" sz="40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5" name="Rectangle 4"/>
          <p:cNvSpPr/>
          <p:nvPr/>
        </p:nvSpPr>
        <p:spPr>
          <a:xfrm>
            <a:off x="8060899" y="1939178"/>
            <a:ext cx="4029501" cy="400110"/>
          </a:xfrm>
          <a:prstGeom prst="rect">
            <a:avLst/>
          </a:prstGeom>
        </p:spPr>
        <p:txBody>
          <a:bodyPr wrap="none">
            <a:spAutoFit/>
          </a:bodyPr>
          <a:lstStyle/>
          <a:p>
            <a:r>
              <a:rPr lang="en-CA" sz="2000" dirty="0" smtClean="0"/>
              <a:t>Ghazian Spring 2021</a:t>
            </a:r>
            <a:r>
              <a:rPr lang="en-CA" sz="2000" baseline="0" dirty="0" smtClean="0"/>
              <a:t> Progress Report</a:t>
            </a:r>
            <a:endParaRPr lang="en-CA" sz="20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42084559"/>
      </p:ext>
    </p:extLst>
  </p:cSld>
  <p:clrMapOvr>
    <a:masterClrMapping/>
  </p:clrMapOvr>
  <mc:AlternateContent xmlns:mc="http://schemas.openxmlformats.org/markup-compatibility/2006">
    <mc:Choice xmlns:p14="http://schemas.microsoft.com/office/powerpoint/2010/main" Requires="p14">
      <p:transition spd="slow" p14:dur="2000" advTm="13888"/>
    </mc:Choice>
    <mc:Fallback>
      <p:transition spd="slow" advTm="13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Main Objectives</a:t>
            </a:r>
            <a:endParaRPr lang="en-CA" dirty="0"/>
          </a:p>
        </p:txBody>
      </p:sp>
      <p:sp>
        <p:nvSpPr>
          <p:cNvPr id="3" name="Content Placeholder 2"/>
          <p:cNvSpPr>
            <a:spLocks noGrp="1"/>
          </p:cNvSpPr>
          <p:nvPr>
            <p:ph idx="1"/>
          </p:nvPr>
        </p:nvSpPr>
        <p:spPr/>
        <p:txBody>
          <a:bodyPr/>
          <a:lstStyle/>
          <a:p>
            <a:pPr lvl="0"/>
            <a:r>
              <a:rPr lang="en-US" dirty="0"/>
              <a:t>Identify key sampling designs with camera traps.</a:t>
            </a:r>
            <a:endParaRPr lang="en-CA" dirty="0"/>
          </a:p>
          <a:p>
            <a:pPr lvl="0"/>
            <a:r>
              <a:rPr lang="en-US" dirty="0">
                <a:solidFill>
                  <a:schemeClr val="accent6">
                    <a:lumMod val="75000"/>
                  </a:schemeClr>
                </a:solidFill>
              </a:rPr>
              <a:t>Record microclimatic impacts of eco-friendly materials and their influence on plant species under controlled conditions.</a:t>
            </a:r>
            <a:endParaRPr lang="en-CA" dirty="0">
              <a:solidFill>
                <a:schemeClr val="accent6">
                  <a:lumMod val="75000"/>
                </a:schemeClr>
              </a:solidFill>
            </a:endParaRPr>
          </a:p>
          <a:p>
            <a:pPr lvl="0"/>
            <a:r>
              <a:rPr lang="en-US" dirty="0"/>
              <a:t>Demonstrate ecological effects of shelters in the field.</a:t>
            </a:r>
            <a:endParaRPr lang="en-CA" dirty="0"/>
          </a:p>
          <a:p>
            <a:pPr lvl="0"/>
            <a:r>
              <a:rPr lang="en-US" dirty="0"/>
              <a:t>Compile frequency and ecological strength of microclimate facilitation reported in the literature. </a:t>
            </a:r>
            <a:endParaRPr lang="en-CA"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60992828"/>
      </p:ext>
    </p:extLst>
  </p:cSld>
  <p:clrMapOvr>
    <a:masterClrMapping/>
  </p:clrMapOvr>
  <mc:AlternateContent xmlns:mc="http://schemas.openxmlformats.org/markup-compatibility/2006">
    <mc:Choice xmlns:p14="http://schemas.microsoft.com/office/powerpoint/2010/main" Requires="p14">
      <p:transition spd="slow" p14:dur="2000" advTm="11999"/>
    </mc:Choice>
    <mc:Fallback>
      <p:transition spd="slow" advTm="119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34390" y="2473836"/>
            <a:ext cx="10492740" cy="1569660"/>
          </a:xfrm>
          <a:prstGeom prst="rect">
            <a:avLst/>
          </a:prstGeom>
        </p:spPr>
        <p:txBody>
          <a:bodyPr wrap="square">
            <a:spAutoFit/>
          </a:bodyPr>
          <a:lstStyle/>
          <a:p>
            <a:pPr algn="just">
              <a:spcAft>
                <a:spcPts val="0"/>
              </a:spcAft>
            </a:pPr>
            <a:r>
              <a:rPr lang="en-CA" sz="3200" b="1" dirty="0" smtClean="0">
                <a:effectLst/>
                <a:latin typeface="+mj-lt"/>
                <a:ea typeface="Calibri" panose="020F0502020204030204" pitchFamily="34" charset="0"/>
                <a:cs typeface="Arial" panose="020B0604020202020204" pitchFamily="34" charset="0"/>
              </a:rPr>
              <a:t>Chapter 2: Quantifying the extend of microclimatic amelioration of natural fabrics and estimating effects on native and exotic seedlings. </a:t>
            </a:r>
            <a:endParaRPr lang="en-CA" sz="3200" dirty="0">
              <a:effectLst/>
              <a:latin typeface="+mj-lt"/>
              <a:ea typeface="Calibri" panose="020F050202020403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631876736"/>
      </p:ext>
    </p:extLst>
  </p:cSld>
  <p:clrMapOvr>
    <a:masterClrMapping/>
  </p:clrMapOvr>
  <mc:AlternateContent xmlns:mc="http://schemas.openxmlformats.org/markup-compatibility/2006">
    <mc:Choice xmlns:p14="http://schemas.microsoft.com/office/powerpoint/2010/main" Requires="p14">
      <p:transition spd="slow" p14:dur="2000" advTm="6727"/>
    </mc:Choice>
    <mc:Fallback>
      <p:transition spd="slow" advTm="6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2920" y="579502"/>
            <a:ext cx="11007090" cy="3943131"/>
          </a:xfrm>
          <a:prstGeom prst="rect">
            <a:avLst/>
          </a:prstGeom>
        </p:spPr>
        <p:txBody>
          <a:bodyPr wrap="square">
            <a:spAutoFit/>
          </a:bodyPr>
          <a:lstStyle/>
          <a:p>
            <a:pPr algn="just">
              <a:lnSpc>
                <a:spcPct val="150000"/>
              </a:lnSpc>
              <a:spcAft>
                <a:spcPts val="800"/>
              </a:spcAft>
            </a:pPr>
            <a:r>
              <a:rPr lang="en-CA" sz="2000" b="1" dirty="0" smtClean="0">
                <a:effectLst/>
                <a:latin typeface="+mj-lt"/>
                <a:ea typeface="Calibri" panose="020F0502020204030204" pitchFamily="34" charset="0"/>
                <a:cs typeface="Arial" panose="020B0604020202020204" pitchFamily="34" charset="0"/>
              </a:rPr>
              <a:t>Purpose: </a:t>
            </a:r>
            <a:r>
              <a:rPr lang="en-CA" sz="2000" dirty="0" smtClean="0">
                <a:effectLst/>
                <a:latin typeface="+mj-lt"/>
                <a:ea typeface="Calibri" panose="020F0502020204030204" pitchFamily="34" charset="0"/>
                <a:cs typeface="Arial" panose="020B0604020202020204" pitchFamily="34" charset="0"/>
              </a:rPr>
              <a:t>To quantify the extent to which different natural fabrics facilitate the understory annual plant growth in comparison to the open gap. </a:t>
            </a:r>
          </a:p>
          <a:p>
            <a:pPr algn="just">
              <a:lnSpc>
                <a:spcPct val="150000"/>
              </a:lnSpc>
              <a:spcAft>
                <a:spcPts val="800"/>
              </a:spcAft>
            </a:pPr>
            <a:r>
              <a:rPr lang="en-CA" sz="2000" b="1" dirty="0" smtClean="0">
                <a:effectLst/>
                <a:latin typeface="+mj-lt"/>
                <a:ea typeface="Calibri" panose="020F0502020204030204" pitchFamily="34" charset="0"/>
                <a:cs typeface="Arial" panose="020B0604020202020204" pitchFamily="34" charset="0"/>
              </a:rPr>
              <a:t>Questions: </a:t>
            </a:r>
            <a:r>
              <a:rPr lang="en-CA" sz="2000" dirty="0" smtClean="0">
                <a:effectLst/>
                <a:latin typeface="+mj-lt"/>
                <a:ea typeface="Calibri" panose="020F0502020204030204" pitchFamily="34" charset="0"/>
                <a:cs typeface="Arial" panose="020B0604020202020204" pitchFamily="34" charset="0"/>
              </a:rPr>
              <a:t>How do different natural fabrics such as burlap, cotton, and nursery seedling cloth affect microclimatic parameters such as RH, temperature, and light? How do different fabrics affect understory annual growth? Are annuals and foundation plants facilitated to the same extend? </a:t>
            </a:r>
          </a:p>
          <a:p>
            <a:pPr algn="just">
              <a:lnSpc>
                <a:spcPct val="150000"/>
              </a:lnSpc>
              <a:spcAft>
                <a:spcPts val="800"/>
              </a:spcAft>
            </a:pPr>
            <a:r>
              <a:rPr lang="en-CA" sz="2000" b="1" dirty="0" smtClean="0">
                <a:effectLst/>
                <a:latin typeface="+mj-lt"/>
                <a:ea typeface="Calibri" panose="020F0502020204030204" pitchFamily="34" charset="0"/>
                <a:cs typeface="Arial" panose="020B0604020202020204" pitchFamily="34" charset="0"/>
              </a:rPr>
              <a:t>Hypothesis: </a:t>
            </a:r>
            <a:r>
              <a:rPr lang="en-CA" sz="2000" dirty="0" smtClean="0">
                <a:effectLst/>
                <a:latin typeface="+mj-lt"/>
                <a:ea typeface="Calibri" panose="020F0502020204030204" pitchFamily="34" charset="0"/>
                <a:cs typeface="Arial" panose="020B0604020202020204" pitchFamily="34" charset="0"/>
              </a:rPr>
              <a:t>Fabrics will lower the amplitude of variation in microclimatic parameters such as temperature, RH, and radiation relative to the open.</a:t>
            </a:r>
            <a:r>
              <a:rPr lang="en-CA" sz="2000" b="1" dirty="0" smtClean="0">
                <a:effectLst/>
                <a:latin typeface="+mj-lt"/>
                <a:ea typeface="Calibri" panose="020F0502020204030204" pitchFamily="34" charset="0"/>
                <a:cs typeface="Arial" panose="020B0604020202020204" pitchFamily="34" charset="0"/>
              </a:rPr>
              <a:t> </a:t>
            </a:r>
            <a:r>
              <a:rPr lang="en-CA" sz="2000" dirty="0" smtClean="0">
                <a:effectLst/>
                <a:latin typeface="+mj-lt"/>
                <a:ea typeface="Calibri" panose="020F0502020204030204" pitchFamily="34" charset="0"/>
                <a:cs typeface="Arial" panose="020B0604020202020204" pitchFamily="34" charset="0"/>
              </a:rPr>
              <a:t>Germination rates of annual plants and foundation species do not differ between different fabrics and it will all be higher than the open gap. </a:t>
            </a:r>
            <a:endParaRPr lang="en-CA" sz="2000" dirty="0">
              <a:effectLst/>
              <a:latin typeface="+mj-lt"/>
              <a:ea typeface="Calibri" panose="020F050202020403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21732138"/>
      </p:ext>
    </p:extLst>
  </p:cSld>
  <p:clrMapOvr>
    <a:masterClrMapping/>
  </p:clrMapOvr>
  <mc:AlternateContent xmlns:mc="http://schemas.openxmlformats.org/markup-compatibility/2006">
    <mc:Choice xmlns:p14="http://schemas.microsoft.com/office/powerpoint/2010/main" Requires="p14">
      <p:transition spd="slow" p14:dur="2000" advTm="34491"/>
    </mc:Choice>
    <mc:Fallback>
      <p:transition spd="slow" advTm="3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574040" y="561023"/>
            <a:ext cx="11256010" cy="6068377"/>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2960061"/>
      </p:ext>
    </p:extLst>
  </p:cSld>
  <p:clrMapOvr>
    <a:masterClrMapping/>
  </p:clrMapOvr>
  <mc:AlternateContent xmlns:mc="http://schemas.openxmlformats.org/markup-compatibility/2006">
    <mc:Choice xmlns:p14="http://schemas.microsoft.com/office/powerpoint/2010/main" Requires="p14">
      <p:transition spd="slow" p14:dur="2000" advTm="46536"/>
    </mc:Choice>
    <mc:Fallback>
      <p:transition spd="slow" advTm="46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ylindropuntia acanthocarpa - Wikiped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75" y="348891"/>
            <a:ext cx="4873625" cy="554781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hacelia tanacetifolia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3774" y="348891"/>
            <a:ext cx="3222625" cy="553705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343774" y="5896702"/>
            <a:ext cx="2422458" cy="400110"/>
          </a:xfrm>
          <a:prstGeom prst="rect">
            <a:avLst/>
          </a:prstGeom>
        </p:spPr>
        <p:txBody>
          <a:bodyPr wrap="none">
            <a:spAutoFit/>
          </a:bodyPr>
          <a:lstStyle/>
          <a:p>
            <a:r>
              <a:rPr lang="en-CA" sz="2000" i="1" dirty="0">
                <a:latin typeface="+mj-lt"/>
              </a:rPr>
              <a:t>P</a:t>
            </a:r>
            <a:r>
              <a:rPr lang="en-CA" sz="2000" i="1" dirty="0" smtClean="0">
                <a:latin typeface="+mj-lt"/>
              </a:rPr>
              <a:t>hacelia tanacetifolia</a:t>
            </a:r>
            <a:endParaRPr lang="en-CA" sz="2000" i="1" dirty="0">
              <a:latin typeface="+mj-lt"/>
            </a:endParaRPr>
          </a:p>
        </p:txBody>
      </p:sp>
      <p:sp>
        <p:nvSpPr>
          <p:cNvPr id="5" name="Rectangle 4"/>
          <p:cNvSpPr/>
          <p:nvPr/>
        </p:nvSpPr>
        <p:spPr>
          <a:xfrm>
            <a:off x="1120775" y="5896702"/>
            <a:ext cx="3193246" cy="400110"/>
          </a:xfrm>
          <a:prstGeom prst="rect">
            <a:avLst/>
          </a:prstGeom>
        </p:spPr>
        <p:txBody>
          <a:bodyPr wrap="none">
            <a:spAutoFit/>
          </a:bodyPr>
          <a:lstStyle/>
          <a:p>
            <a:r>
              <a:rPr lang="en-CA" sz="2000" i="1" dirty="0"/>
              <a:t>C</a:t>
            </a:r>
            <a:r>
              <a:rPr lang="en-CA" sz="2000" i="1" dirty="0" smtClean="0"/>
              <a:t>ylindropuntia acanthocarpa</a:t>
            </a:r>
            <a:endParaRPr lang="en-CA" sz="2000" i="1"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07974383"/>
      </p:ext>
    </p:extLst>
  </p:cSld>
  <p:clrMapOvr>
    <a:masterClrMapping/>
  </p:clrMapOvr>
  <mc:AlternateContent xmlns:mc="http://schemas.openxmlformats.org/markup-compatibility/2006">
    <mc:Choice xmlns:p14="http://schemas.microsoft.com/office/powerpoint/2010/main" Requires="p14">
      <p:transition spd="slow" p14:dur="2000" advTm="22732"/>
    </mc:Choice>
    <mc:Fallback>
      <p:transition spd="slow" advTm="227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ecoblender.org/wp-content/uploads/2021/03/image-2-768x102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575" y="300037"/>
            <a:ext cx="4645025" cy="619336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www.ecoblender.org/wp-content/uploads/2021/03/image-1-768x102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2575" y="300036"/>
            <a:ext cx="4645025" cy="6193367"/>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212706486"/>
      </p:ext>
    </p:extLst>
  </p:cSld>
  <p:clrMapOvr>
    <a:masterClrMapping/>
  </p:clrMapOvr>
  <mc:AlternateContent xmlns:mc="http://schemas.openxmlformats.org/markup-compatibility/2006">
    <mc:Choice xmlns:p14="http://schemas.microsoft.com/office/powerpoint/2010/main" Requires="p14">
      <p:transition spd="slow" p14:dur="2000" advTm="38293"/>
    </mc:Choice>
    <mc:Fallback>
      <p:transition spd="slow" advTm="382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12387" t="20202" r="32159" b="12727"/>
          <a:stretch/>
        </p:blipFill>
        <p:spPr>
          <a:xfrm>
            <a:off x="1748790" y="708659"/>
            <a:ext cx="8149590" cy="5544393"/>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39115661"/>
      </p:ext>
    </p:extLst>
  </p:cSld>
  <p:clrMapOvr>
    <a:masterClrMapping/>
  </p:clrMapOvr>
  <mc:AlternateContent xmlns:mc="http://schemas.openxmlformats.org/markup-compatibility/2006">
    <mc:Choice xmlns:p14="http://schemas.microsoft.com/office/powerpoint/2010/main" Requires="p14">
      <p:transition spd="slow" p14:dur="2000" advTm="11481"/>
    </mc:Choice>
    <mc:Fallback>
      <p:transition spd="slow" advTm="114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3977" t="25454" r="33523" b="7273"/>
          <a:stretch/>
        </p:blipFill>
        <p:spPr>
          <a:xfrm>
            <a:off x="2057400" y="742949"/>
            <a:ext cx="7863840" cy="5668093"/>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161763"/>
      </p:ext>
    </p:extLst>
  </p:cSld>
  <p:clrMapOvr>
    <a:masterClrMapping/>
  </p:clrMapOvr>
  <mc:AlternateContent xmlns:mc="http://schemas.openxmlformats.org/markup-compatibility/2006">
    <mc:Choice xmlns:p14="http://schemas.microsoft.com/office/powerpoint/2010/main" Requires="p14">
      <p:transition spd="slow" p14:dur="2000" advTm="5202"/>
    </mc:Choice>
    <mc:Fallback>
      <p:transition spd="slow" advTm="5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13031" t="23333" r="33719" b="10167"/>
          <a:stretch/>
        </p:blipFill>
        <p:spPr>
          <a:xfrm>
            <a:off x="1554480" y="537209"/>
            <a:ext cx="8629650" cy="6062025"/>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047920206"/>
      </p:ext>
    </p:extLst>
  </p:cSld>
  <p:clrMapOvr>
    <a:masterClrMapping/>
  </p:clrMapOvr>
  <mc:AlternateContent xmlns:mc="http://schemas.openxmlformats.org/markup-compatibility/2006">
    <mc:Choice xmlns:p14="http://schemas.microsoft.com/office/powerpoint/2010/main" Requires="p14">
      <p:transition spd="slow" p14:dur="2000" advTm="12985"/>
    </mc:Choice>
    <mc:Fallback>
      <p:transition spd="slow" advTm="129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13593" t="22500" r="32500" b="10833"/>
          <a:stretch/>
        </p:blipFill>
        <p:spPr>
          <a:xfrm>
            <a:off x="1851660" y="457199"/>
            <a:ext cx="8435340" cy="5868063"/>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83231368"/>
      </p:ext>
    </p:extLst>
  </p:cSld>
  <p:clrMapOvr>
    <a:masterClrMapping/>
  </p:clrMapOvr>
  <mc:AlternateContent xmlns:mc="http://schemas.openxmlformats.org/markup-compatibility/2006">
    <mc:Choice xmlns:p14="http://schemas.microsoft.com/office/powerpoint/2010/main" Requires="p14">
      <p:transition spd="slow" p14:dur="2000" advTm="14828"/>
    </mc:Choice>
    <mc:Fallback>
      <p:transition spd="slow" advTm="14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Background</a:t>
            </a:r>
            <a:endParaRPr lang="en-CA" dirty="0"/>
          </a:p>
        </p:txBody>
      </p:sp>
      <p:pic>
        <p:nvPicPr>
          <p:cNvPr id="2050" name="Picture 2" descr="Blunt-nosed Leopard Lizard (Gambelia sila) · iNaturalist.c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44164" y="1009752"/>
            <a:ext cx="4245767" cy="283051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lack Tailed Jackrabbit. A beautiful black-tailed jackrabbit Lepus  californicus , #spon, #tailed, #black, #Lepus, #jackrabbi… | Jack rabbit,  Animals images, Animal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8494" y="1690688"/>
            <a:ext cx="3190740" cy="358958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t Fox Facts | CRITTERFACT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59881" y="3296052"/>
            <a:ext cx="3699483" cy="29595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hotographs by Mark Chappe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66474" y="4034969"/>
            <a:ext cx="3348477" cy="2490603"/>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464969510"/>
      </p:ext>
    </p:extLst>
  </p:cSld>
  <p:clrMapOvr>
    <a:masterClrMapping/>
  </p:clrMapOvr>
  <mc:AlternateContent xmlns:mc="http://schemas.openxmlformats.org/markup-compatibility/2006">
    <mc:Choice xmlns:p14="http://schemas.microsoft.com/office/powerpoint/2010/main" Requires="p14">
      <p:transition spd="slow" p14:dur="2000" advTm="43029"/>
    </mc:Choice>
    <mc:Fallback>
      <p:transition spd="slow" advTm="43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3523" t="23839" r="32727" b="8968"/>
          <a:stretch/>
        </p:blipFill>
        <p:spPr>
          <a:xfrm>
            <a:off x="514350" y="1577340"/>
            <a:ext cx="5372100" cy="3777641"/>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3295" t="26869" r="33977" b="6465"/>
          <a:stretch/>
        </p:blipFill>
        <p:spPr>
          <a:xfrm>
            <a:off x="6286500" y="1577341"/>
            <a:ext cx="5303520" cy="3771900"/>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28178902"/>
      </p:ext>
    </p:extLst>
  </p:cSld>
  <p:clrMapOvr>
    <a:masterClrMapping/>
  </p:clrMapOvr>
  <mc:AlternateContent xmlns:mc="http://schemas.openxmlformats.org/markup-compatibility/2006">
    <mc:Choice xmlns:p14="http://schemas.microsoft.com/office/powerpoint/2010/main" Requires="p14">
      <p:transition spd="slow" p14:dur="2000" advTm="35332"/>
    </mc:Choice>
    <mc:Fallback>
      <p:transition spd="slow" advTm="35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11875" t="25000" r="32604" b="6666"/>
          <a:stretch/>
        </p:blipFill>
        <p:spPr>
          <a:xfrm>
            <a:off x="1739900" y="615462"/>
            <a:ext cx="8356600" cy="5785338"/>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99959959"/>
      </p:ext>
    </p:extLst>
  </p:cSld>
  <p:clrMapOvr>
    <a:masterClrMapping/>
  </p:clrMapOvr>
  <mc:AlternateContent xmlns:mc="http://schemas.openxmlformats.org/markup-compatibility/2006">
    <mc:Choice xmlns:p14="http://schemas.microsoft.com/office/powerpoint/2010/main" Requires="p14">
      <p:transition spd="slow" p14:dur="2000" advTm="21857"/>
    </mc:Choice>
    <mc:Fallback>
      <p:transition spd="slow" advTm="21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Main Objectives</a:t>
            </a:r>
            <a:endParaRPr lang="en-CA" dirty="0"/>
          </a:p>
        </p:txBody>
      </p:sp>
      <p:sp>
        <p:nvSpPr>
          <p:cNvPr id="3" name="Content Placeholder 2"/>
          <p:cNvSpPr>
            <a:spLocks noGrp="1"/>
          </p:cNvSpPr>
          <p:nvPr>
            <p:ph idx="1"/>
          </p:nvPr>
        </p:nvSpPr>
        <p:spPr/>
        <p:txBody>
          <a:bodyPr/>
          <a:lstStyle/>
          <a:p>
            <a:pPr lvl="0"/>
            <a:r>
              <a:rPr lang="en-US" dirty="0"/>
              <a:t>Identify key sampling designs with camera traps.</a:t>
            </a:r>
            <a:endParaRPr lang="en-CA" dirty="0"/>
          </a:p>
          <a:p>
            <a:pPr lvl="0"/>
            <a:r>
              <a:rPr lang="en-US" dirty="0"/>
              <a:t>Record microclimatic impacts of eco-friendly materials and their influence on plant species under controlled conditions.</a:t>
            </a:r>
            <a:endParaRPr lang="en-CA" dirty="0"/>
          </a:p>
          <a:p>
            <a:pPr lvl="0"/>
            <a:r>
              <a:rPr lang="en-US" dirty="0">
                <a:solidFill>
                  <a:schemeClr val="accent6">
                    <a:lumMod val="75000"/>
                  </a:schemeClr>
                </a:solidFill>
              </a:rPr>
              <a:t>Demonstrate ecological effects of shelters in the field.</a:t>
            </a:r>
            <a:endParaRPr lang="en-CA" dirty="0">
              <a:solidFill>
                <a:schemeClr val="accent6">
                  <a:lumMod val="75000"/>
                </a:schemeClr>
              </a:solidFill>
            </a:endParaRPr>
          </a:p>
          <a:p>
            <a:pPr lvl="0"/>
            <a:r>
              <a:rPr lang="en-US" dirty="0"/>
              <a:t>Compile frequency and ecological strength of microclimate facilitation reported in the literature. </a:t>
            </a:r>
            <a:endParaRPr lang="en-CA"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33118091"/>
      </p:ext>
    </p:extLst>
  </p:cSld>
  <p:clrMapOvr>
    <a:masterClrMapping/>
  </p:clrMapOvr>
  <mc:AlternateContent xmlns:mc="http://schemas.openxmlformats.org/markup-compatibility/2006">
    <mc:Choice xmlns:p14="http://schemas.microsoft.com/office/powerpoint/2010/main" Requires="p14">
      <p:transition spd="slow" p14:dur="2000" advTm="12446"/>
    </mc:Choice>
    <mc:Fallback>
      <p:transition spd="slow" advTm="12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64870" y="2487274"/>
            <a:ext cx="10325100" cy="1077218"/>
          </a:xfrm>
          <a:prstGeom prst="rect">
            <a:avLst/>
          </a:prstGeom>
        </p:spPr>
        <p:txBody>
          <a:bodyPr wrap="square">
            <a:spAutoFit/>
          </a:bodyPr>
          <a:lstStyle/>
          <a:p>
            <a:pPr algn="just">
              <a:spcAft>
                <a:spcPts val="800"/>
              </a:spcAft>
            </a:pPr>
            <a:r>
              <a:rPr lang="en-CA" sz="3200" b="1" dirty="0" smtClean="0">
                <a:effectLst/>
                <a:latin typeface="+mj-lt"/>
                <a:ea typeface="Calibri" panose="020F0502020204030204" pitchFamily="34" charset="0"/>
                <a:cs typeface="Arial" panose="020B0604020202020204" pitchFamily="34" charset="0"/>
              </a:rPr>
              <a:t>Chapter 3: The impact of artificial shelter deploys on microclimate and patterns in animal habitat usage.</a:t>
            </a:r>
            <a:endParaRPr lang="en-CA" sz="3200" dirty="0">
              <a:effectLst/>
              <a:latin typeface="+mj-lt"/>
              <a:ea typeface="Calibri" panose="020F050202020403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57943464"/>
      </p:ext>
    </p:extLst>
  </p:cSld>
  <p:clrMapOvr>
    <a:masterClrMapping/>
  </p:clrMapOvr>
  <mc:AlternateContent xmlns:mc="http://schemas.openxmlformats.org/markup-compatibility/2006">
    <mc:Choice xmlns:p14="http://schemas.microsoft.com/office/powerpoint/2010/main" Requires="p14">
      <p:transition spd="slow" p14:dur="2000" advTm="2425"/>
    </mc:Choice>
    <mc:Fallback>
      <p:transition spd="slow" advTm="24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3636" t="14141" r="8296" b="7070"/>
          <a:stretch/>
        </p:blipFill>
        <p:spPr>
          <a:xfrm>
            <a:off x="1931670" y="194310"/>
            <a:ext cx="8435340" cy="6437930"/>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60569096"/>
      </p:ext>
    </p:extLst>
  </p:cSld>
  <p:clrMapOvr>
    <a:masterClrMapping/>
  </p:clrMapOvr>
  <mc:AlternateContent xmlns:mc="http://schemas.openxmlformats.org/markup-compatibility/2006">
    <mc:Choice xmlns:p14="http://schemas.microsoft.com/office/powerpoint/2010/main" Requires="p14">
      <p:transition spd="slow" p14:dur="2000" advTm="21426"/>
    </mc:Choice>
    <mc:Fallback>
      <p:transition spd="slow" advTm="21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View Mojave Desert Sheephole Valley Wilderness Stock Photo (Edit Now)  1052782793"/>
          <p:cNvPicPr>
            <a:picLocks noChangeAspect="1" noChangeArrowheads="1"/>
          </p:cNvPicPr>
          <p:nvPr/>
        </p:nvPicPr>
        <p:blipFill rotWithShape="1">
          <a:blip r:embed="rId4">
            <a:extLst>
              <a:ext uri="{28A0092B-C50C-407E-A947-70E740481C1C}">
                <a14:useLocalDpi xmlns:a14="http://schemas.microsoft.com/office/drawing/2010/main" val="0"/>
              </a:ext>
            </a:extLst>
          </a:blip>
          <a:srcRect b="7354"/>
          <a:stretch/>
        </p:blipFill>
        <p:spPr bwMode="auto">
          <a:xfrm>
            <a:off x="1492884" y="323589"/>
            <a:ext cx="9308465" cy="619151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65356758"/>
      </p:ext>
    </p:extLst>
  </p:cSld>
  <p:clrMapOvr>
    <a:masterClrMapping/>
  </p:clrMapOvr>
  <mc:AlternateContent xmlns:mc="http://schemas.openxmlformats.org/markup-compatibility/2006">
    <mc:Choice xmlns:p14="http://schemas.microsoft.com/office/powerpoint/2010/main" Requires="p14">
      <p:transition spd="slow" p14:dur="2000" advTm="14941"/>
    </mc:Choice>
    <mc:Fallback>
      <p:transition spd="slow" advTm="14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yama Valley - Far Wester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185" y="1978025"/>
            <a:ext cx="11344330" cy="3279775"/>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95554802"/>
      </p:ext>
    </p:extLst>
  </p:cSld>
  <p:clrMapOvr>
    <a:masterClrMapping/>
  </p:clrMapOvr>
  <mc:AlternateContent xmlns:mc="http://schemas.openxmlformats.org/markup-compatibility/2006">
    <mc:Choice xmlns:p14="http://schemas.microsoft.com/office/powerpoint/2010/main" Requires="p14">
      <p:transition spd="slow" p14:dur="2000" advTm="10167"/>
    </mc:Choice>
    <mc:Fallback>
      <p:transition spd="slow" advTm="10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08660" y="767785"/>
            <a:ext cx="10755630" cy="4866460"/>
          </a:xfrm>
          <a:prstGeom prst="rect">
            <a:avLst/>
          </a:prstGeom>
        </p:spPr>
        <p:txBody>
          <a:bodyPr wrap="square">
            <a:spAutoFit/>
          </a:bodyPr>
          <a:lstStyle/>
          <a:p>
            <a:pPr algn="just">
              <a:lnSpc>
                <a:spcPct val="150000"/>
              </a:lnSpc>
              <a:spcAft>
                <a:spcPts val="800"/>
              </a:spcAft>
            </a:pPr>
            <a:r>
              <a:rPr lang="en-CA" sz="2000" b="1" dirty="0" smtClean="0">
                <a:effectLst/>
                <a:latin typeface="Calibri" panose="020F0502020204030204" pitchFamily="34" charset="0"/>
                <a:ea typeface="Calibri" panose="020F0502020204030204" pitchFamily="34" charset="0"/>
                <a:cs typeface="Arial" panose="020B0604020202020204" pitchFamily="34" charset="0"/>
              </a:rPr>
              <a:t>Purpose: </a:t>
            </a:r>
            <a:r>
              <a:rPr lang="en-CA" sz="2000" dirty="0" smtClean="0">
                <a:effectLst/>
                <a:latin typeface="Calibri" panose="020F0502020204030204" pitchFamily="34" charset="0"/>
                <a:ea typeface="Calibri" panose="020F0502020204030204" pitchFamily="34" charset="0"/>
                <a:cs typeface="Arial" panose="020B0604020202020204" pitchFamily="34" charset="0"/>
              </a:rPr>
              <a:t>To examine wildlife interactions with artificial shelters and to investigate how artificial shelters impact the soil microbial community. </a:t>
            </a:r>
          </a:p>
          <a:p>
            <a:pPr algn="just">
              <a:lnSpc>
                <a:spcPct val="150000"/>
              </a:lnSpc>
              <a:spcAft>
                <a:spcPts val="800"/>
              </a:spcAft>
            </a:pPr>
            <a:r>
              <a:rPr lang="en-CA" sz="2000" b="1" dirty="0" smtClean="0">
                <a:effectLst/>
                <a:latin typeface="Calibri" panose="020F0502020204030204" pitchFamily="34" charset="0"/>
                <a:ea typeface="Calibri" panose="020F0502020204030204" pitchFamily="34" charset="0"/>
                <a:cs typeface="Arial" panose="020B0604020202020204" pitchFamily="34" charset="0"/>
              </a:rPr>
              <a:t>Questions: </a:t>
            </a:r>
            <a:r>
              <a:rPr lang="en-CA" sz="2000" dirty="0" smtClean="0">
                <a:effectLst/>
                <a:latin typeface="Calibri" panose="020F0502020204030204" pitchFamily="34" charset="0"/>
                <a:ea typeface="Calibri" panose="020F0502020204030204" pitchFamily="34" charset="0"/>
                <a:cs typeface="Arial" panose="020B0604020202020204" pitchFamily="34" charset="0"/>
              </a:rPr>
              <a:t>How do UV permeable artificial shelters modify the soil microbial community richness and abundance? How often do vertebrates interact with artificial shelters? Which species interact with shelters the most often? What are they doing when interacting with shelters? Do arthropods interact with shelters? If yes, which species do most often? Does the richness and abundance of microbes differ between shelters, shrubs, and the open gap? Is the frequency and direction of vertebrate and arthropod interaction with shelters different from shrubs and the open?</a:t>
            </a:r>
          </a:p>
          <a:p>
            <a:pPr algn="just">
              <a:lnSpc>
                <a:spcPct val="150000"/>
              </a:lnSpc>
              <a:spcAft>
                <a:spcPts val="800"/>
              </a:spcAft>
            </a:pPr>
            <a:r>
              <a:rPr lang="en-CA" sz="2000" b="1" dirty="0" smtClean="0">
                <a:effectLst/>
                <a:latin typeface="Calibri" panose="020F0502020204030204" pitchFamily="34" charset="0"/>
                <a:ea typeface="Calibri" panose="020F0502020204030204" pitchFamily="34" charset="0"/>
                <a:cs typeface="Arial" panose="020B0604020202020204" pitchFamily="34" charset="0"/>
              </a:rPr>
              <a:t>Hypothesis: </a:t>
            </a:r>
            <a:r>
              <a:rPr lang="en-CA" sz="2000" dirty="0" smtClean="0">
                <a:effectLst/>
                <a:latin typeface="Calibri" panose="020F0502020204030204" pitchFamily="34" charset="0"/>
                <a:ea typeface="Calibri" panose="020F0502020204030204" pitchFamily="34" charset="0"/>
                <a:cs typeface="Arial" panose="020B0604020202020204" pitchFamily="34" charset="0"/>
              </a:rPr>
              <a:t>Animals will associate more with shelter microsites and shrubs than the open as canopied microsites ameliorate the microclimatic environment of the understory. </a:t>
            </a:r>
            <a:endParaRPr lang="en-CA"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5639453"/>
      </p:ext>
    </p:extLst>
  </p:cSld>
  <p:clrMapOvr>
    <a:masterClrMapping/>
  </p:clrMapOvr>
  <mc:AlternateContent xmlns:mc="http://schemas.openxmlformats.org/markup-compatibility/2006">
    <mc:Choice xmlns:p14="http://schemas.microsoft.com/office/powerpoint/2010/main" Requires="p14">
      <p:transition spd="slow" p14:dur="2000" advTm="53055"/>
    </mc:Choice>
    <mc:Fallback>
      <p:transition spd="slow" advTm="53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r="29181"/>
          <a:stretch/>
        </p:blipFill>
        <p:spPr>
          <a:xfrm rot="16200000">
            <a:off x="6900958" y="830921"/>
            <a:ext cx="3313958" cy="6239326"/>
          </a:xfrm>
          <a:prstGeom prst="rect">
            <a:avLst/>
          </a:prstGeom>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r="43401" b="37217"/>
          <a:stretch/>
        </p:blipFill>
        <p:spPr>
          <a:xfrm rot="16200000">
            <a:off x="1543734" y="2184658"/>
            <a:ext cx="2761492" cy="4084315"/>
          </a:xfrm>
          <a:prstGeom prst="rect">
            <a:avLst/>
          </a:prstGeom>
        </p:spPr>
      </p:pic>
      <p:sp>
        <p:nvSpPr>
          <p:cNvPr id="6" name="Curved Right Arrow 5"/>
          <p:cNvSpPr/>
          <p:nvPr/>
        </p:nvSpPr>
        <p:spPr>
          <a:xfrm>
            <a:off x="1760220" y="1668780"/>
            <a:ext cx="674370" cy="1177289"/>
          </a:xfrm>
          <a:prstGeom prst="curvedRightArrow">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7" name="Rectangle 6"/>
          <p:cNvSpPr/>
          <p:nvPr/>
        </p:nvSpPr>
        <p:spPr>
          <a:xfrm>
            <a:off x="2519546" y="1484114"/>
            <a:ext cx="1740733" cy="400110"/>
          </a:xfrm>
          <a:prstGeom prst="rect">
            <a:avLst/>
          </a:prstGeom>
        </p:spPr>
        <p:txBody>
          <a:bodyPr wrap="none">
            <a:spAutoFit/>
          </a:bodyPr>
          <a:lstStyle/>
          <a:p>
            <a:r>
              <a:rPr lang="en-CA" sz="2000" dirty="0" smtClean="0">
                <a:latin typeface="+mj-lt"/>
              </a:rPr>
              <a:t>Winning Fabric</a:t>
            </a:r>
            <a:endParaRPr lang="en-CA" sz="2000" dirty="0">
              <a:latin typeface="+mj-lt"/>
            </a:endParaRPr>
          </a:p>
        </p:txBody>
      </p:sp>
      <p:sp>
        <p:nvSpPr>
          <p:cNvPr id="8" name="Rectangle 7"/>
          <p:cNvSpPr/>
          <p:nvPr/>
        </p:nvSpPr>
        <p:spPr>
          <a:xfrm>
            <a:off x="889853" y="5739884"/>
            <a:ext cx="1308884" cy="400110"/>
          </a:xfrm>
          <a:prstGeom prst="rect">
            <a:avLst/>
          </a:prstGeom>
        </p:spPr>
        <p:txBody>
          <a:bodyPr wrap="none">
            <a:spAutoFit/>
          </a:bodyPr>
          <a:lstStyle/>
          <a:p>
            <a:r>
              <a:rPr lang="en-CA" sz="2000" dirty="0" smtClean="0">
                <a:latin typeface="+mj-lt"/>
              </a:rPr>
              <a:t>12 shelters</a:t>
            </a:r>
            <a:endParaRPr lang="en-CA" sz="2000" dirty="0">
              <a:latin typeface="+mj-lt"/>
            </a:endParaRPr>
          </a:p>
        </p:txBody>
      </p:sp>
      <p:sp>
        <p:nvSpPr>
          <p:cNvPr id="9" name="Rectangle 8"/>
          <p:cNvSpPr/>
          <p:nvPr/>
        </p:nvSpPr>
        <p:spPr>
          <a:xfrm>
            <a:off x="5438274" y="5739884"/>
            <a:ext cx="1801840" cy="400110"/>
          </a:xfrm>
          <a:prstGeom prst="rect">
            <a:avLst/>
          </a:prstGeom>
        </p:spPr>
        <p:txBody>
          <a:bodyPr wrap="none">
            <a:spAutoFit/>
          </a:bodyPr>
          <a:lstStyle/>
          <a:p>
            <a:r>
              <a:rPr lang="en-CA" sz="2000" dirty="0" smtClean="0">
                <a:latin typeface="+mj-lt"/>
              </a:rPr>
              <a:t>12 </a:t>
            </a:r>
            <a:r>
              <a:rPr lang="en-CA" sz="2000" dirty="0" smtClean="0">
                <a:latin typeface="+mj-lt"/>
              </a:rPr>
              <a:t>shrubs/open</a:t>
            </a:r>
            <a:endParaRPr lang="en-CA" sz="2000" dirty="0">
              <a:latin typeface="+mj-lt"/>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5708850"/>
      </p:ext>
    </p:extLst>
  </p:cSld>
  <p:clrMapOvr>
    <a:masterClrMapping/>
  </p:clrMapOvr>
  <mc:AlternateContent xmlns:mc="http://schemas.openxmlformats.org/markup-compatibility/2006">
    <mc:Choice xmlns:p14="http://schemas.microsoft.com/office/powerpoint/2010/main" Requires="p14">
      <p:transition spd="slow" p14:dur="2000" advTm="32714"/>
    </mc:Choice>
    <mc:Fallback>
      <p:transition spd="slow" advTm="32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5078" y="2843615"/>
            <a:ext cx="10210424" cy="754694"/>
          </a:xfrm>
          <a:prstGeom prst="rect">
            <a:avLst/>
          </a:prstGeom>
        </p:spPr>
        <p:txBody>
          <a:bodyPr wrap="none">
            <a:spAutoFit/>
          </a:bodyPr>
          <a:lstStyle/>
          <a:p>
            <a:pPr algn="just">
              <a:lnSpc>
                <a:spcPct val="150000"/>
              </a:lnSpc>
              <a:spcAft>
                <a:spcPts val="800"/>
              </a:spcAft>
            </a:pPr>
            <a:r>
              <a:rPr lang="en-CA" sz="3200" b="1" dirty="0" smtClean="0">
                <a:effectLst/>
                <a:latin typeface="+mj-lt"/>
                <a:ea typeface="Calibri" panose="020F0502020204030204" pitchFamily="34" charset="0"/>
                <a:cs typeface="Arial" panose="020B0604020202020204" pitchFamily="34" charset="0"/>
              </a:rPr>
              <a:t>Chapter 4: Effects of shelter on understory plant germination. </a:t>
            </a:r>
            <a:endParaRPr lang="en-CA" sz="3200" dirty="0">
              <a:effectLst/>
              <a:latin typeface="+mj-lt"/>
              <a:ea typeface="Calibri" panose="020F050202020403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60115399"/>
      </p:ext>
    </p:extLst>
  </p:cSld>
  <p:clrMapOvr>
    <a:masterClrMapping/>
  </p:clrMapOvr>
  <mc:AlternateContent xmlns:mc="http://schemas.openxmlformats.org/markup-compatibility/2006">
    <mc:Choice xmlns:p14="http://schemas.microsoft.com/office/powerpoint/2010/main" Requires="p14">
      <p:transition spd="slow" p14:dur="2000" advTm="4756"/>
    </mc:Choice>
    <mc:Fallback>
      <p:transition spd="slow" advTm="4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hrub Clipart - - Bush Plant Clip Art - Free Transparent PNG Clipart Images  Downlo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046" y="1106922"/>
            <a:ext cx="3814710" cy="23705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nimal Shelter House Clip Art, PNG, 600x579px, Shelter, Animal Shelter,  Cottage, Emergency Shelter, Facade Download Fre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7647" y="972668"/>
            <a:ext cx="3737553" cy="2639078"/>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496756" y="1720844"/>
            <a:ext cx="2763026" cy="4710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accent6">
                    <a:lumMod val="40000"/>
                    <a:lumOff val="60000"/>
                  </a:schemeClr>
                </a:solidFill>
              </a:ln>
              <a:solidFill>
                <a:schemeClr val="accent6">
                  <a:lumMod val="60000"/>
                  <a:lumOff val="40000"/>
                </a:schemeClr>
              </a:solidFill>
            </a:endParaRPr>
          </a:p>
        </p:txBody>
      </p:sp>
      <p:sp>
        <p:nvSpPr>
          <p:cNvPr id="10" name="Right Arrow 9"/>
          <p:cNvSpPr/>
          <p:nvPr/>
        </p:nvSpPr>
        <p:spPr>
          <a:xfrm rot="10800000">
            <a:off x="4496756" y="2363640"/>
            <a:ext cx="2763026" cy="4710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78" name="Picture 6" descr="Rabbit Clipart Clipart - Clip Art Vectors - Graphics - Illustra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8269" y="4441680"/>
            <a:ext cx="2947843" cy="214771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Plant Clipart Image: Clip Art | Clipart Panda - Free Clipart Images | Clip  art, Plant clips, Plant drawi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0769" y="3731896"/>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rot="1992486">
            <a:off x="585421" y="4329911"/>
            <a:ext cx="2763026" cy="4710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7" name="Right Arrow 16"/>
          <p:cNvSpPr/>
          <p:nvPr/>
        </p:nvSpPr>
        <p:spPr>
          <a:xfrm rot="8870560">
            <a:off x="8649189" y="4431068"/>
            <a:ext cx="2763026" cy="47105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764079228"/>
      </p:ext>
    </p:extLst>
  </p:cSld>
  <p:clrMapOvr>
    <a:masterClrMapping/>
  </p:clrMapOvr>
  <mc:AlternateContent xmlns:mc="http://schemas.openxmlformats.org/markup-compatibility/2006">
    <mc:Choice xmlns:p14="http://schemas.microsoft.com/office/powerpoint/2010/main" Requires="p14">
      <p:transition spd="slow" p14:dur="2000" advTm="45311"/>
    </mc:Choice>
    <mc:Fallback>
      <p:transition spd="slow" advTm="45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Possible Plants Species</a:t>
            </a:r>
            <a:endParaRPr lang="en-CA" dirty="0"/>
          </a:p>
        </p:txBody>
      </p:sp>
      <p:pic>
        <p:nvPicPr>
          <p:cNvPr id="4" name="Picture 2" descr="Phacelia tanacetifolia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575" y="1498858"/>
            <a:ext cx="2701926" cy="46424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84590" y="6141259"/>
            <a:ext cx="2236510" cy="369332"/>
          </a:xfrm>
          <a:prstGeom prst="rect">
            <a:avLst/>
          </a:prstGeom>
        </p:spPr>
        <p:txBody>
          <a:bodyPr wrap="none">
            <a:spAutoFit/>
          </a:bodyPr>
          <a:lstStyle/>
          <a:p>
            <a:r>
              <a:rPr lang="en-CA" i="1" dirty="0" smtClean="0">
                <a:latin typeface="Bahnschrift Light SemiCondensed" panose="020B0502040204020203" pitchFamily="34" charset="0"/>
              </a:rPr>
              <a:t>Phacelia tanacetifolia  </a:t>
            </a:r>
            <a:endParaRPr lang="en-CA" i="1" dirty="0">
              <a:latin typeface="Bahnschrift Light SemiCondensed" panose="020B0502040204020203" pitchFamily="34" charset="0"/>
            </a:endParaRPr>
          </a:p>
        </p:txBody>
      </p:sp>
      <p:pic>
        <p:nvPicPr>
          <p:cNvPr id="6" name="Picture 4" descr="Lasthenia glabrata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14775" y="1690688"/>
            <a:ext cx="2780431" cy="3708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832577" y="5399088"/>
            <a:ext cx="2178802" cy="369332"/>
          </a:xfrm>
          <a:prstGeom prst="rect">
            <a:avLst/>
          </a:prstGeom>
        </p:spPr>
        <p:txBody>
          <a:bodyPr wrap="none">
            <a:spAutoFit/>
          </a:bodyPr>
          <a:lstStyle/>
          <a:p>
            <a:r>
              <a:rPr lang="en-CA" i="1" dirty="0" smtClean="0">
                <a:latin typeface="Bahnschrift Light SemiCondensed" panose="020B0502040204020203" pitchFamily="34" charset="0"/>
              </a:rPr>
              <a:t>Lasthenia californica  </a:t>
            </a:r>
            <a:endParaRPr lang="en-CA" i="1" dirty="0">
              <a:latin typeface="Bahnschrift Light SemiCondensed" panose="020B0502040204020203" pitchFamily="34" charset="0"/>
            </a:endParaRPr>
          </a:p>
        </p:txBody>
      </p:sp>
      <p:sp>
        <p:nvSpPr>
          <p:cNvPr id="8" name="Rectangle 7"/>
          <p:cNvSpPr/>
          <p:nvPr/>
        </p:nvSpPr>
        <p:spPr>
          <a:xfrm>
            <a:off x="7513320" y="1269850"/>
            <a:ext cx="3840480" cy="412923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9103181" y="2592534"/>
            <a:ext cx="660758" cy="1323439"/>
          </a:xfrm>
          <a:prstGeom prst="rect">
            <a:avLst/>
          </a:prstGeom>
        </p:spPr>
        <p:txBody>
          <a:bodyPr wrap="none">
            <a:spAutoFit/>
          </a:bodyPr>
          <a:lstStyle/>
          <a:p>
            <a:r>
              <a:rPr lang="en-CA" sz="8000" dirty="0" smtClean="0">
                <a:latin typeface="+mj-lt"/>
              </a:rPr>
              <a:t>?</a:t>
            </a:r>
            <a:endParaRPr lang="en-CA" sz="8000" dirty="0">
              <a:latin typeface="+mj-lt"/>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30761939"/>
      </p:ext>
    </p:extLst>
  </p:cSld>
  <p:clrMapOvr>
    <a:masterClrMapping/>
  </p:clrMapOvr>
  <mc:AlternateContent xmlns:mc="http://schemas.openxmlformats.org/markup-compatibility/2006">
    <mc:Choice xmlns:p14="http://schemas.microsoft.com/office/powerpoint/2010/main" Requires="p14">
      <p:transition spd="slow" p14:dur="2000" advTm="7385"/>
    </mc:Choice>
    <mc:Fallback>
      <p:transition spd="slow" advTm="7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t="38780"/>
          <a:stretch/>
        </p:blipFill>
        <p:spPr>
          <a:xfrm rot="16200000">
            <a:off x="6729436" y="1759724"/>
            <a:ext cx="4759010" cy="3884651"/>
          </a:xfrm>
          <a:prstGeom prst="rect">
            <a:avLst/>
          </a:prstGeom>
        </p:spPr>
      </p:pic>
      <p:pic>
        <p:nvPicPr>
          <p:cNvPr id="5" name="Picture 4"/>
          <p:cNvPicPr>
            <a:picLocks noChangeAspect="1"/>
          </p:cNvPicPr>
          <p:nvPr/>
        </p:nvPicPr>
        <p:blipFill rotWithShape="1">
          <a:blip r:embed="rId6">
            <a:extLst>
              <a:ext uri="{28A0092B-C50C-407E-A947-70E740481C1C}">
                <a14:useLocalDpi xmlns:a14="http://schemas.microsoft.com/office/drawing/2010/main" val="0"/>
              </a:ext>
            </a:extLst>
          </a:blip>
          <a:srcRect r="42991" b="32002"/>
          <a:stretch/>
        </p:blipFill>
        <p:spPr>
          <a:xfrm rot="16200000">
            <a:off x="1725466" y="1336326"/>
            <a:ext cx="3663790" cy="5826666"/>
          </a:xfrm>
          <a:prstGeom prst="rect">
            <a:avLst/>
          </a:prstGeom>
        </p:spPr>
      </p:pic>
      <p:sp>
        <p:nvSpPr>
          <p:cNvPr id="6" name="Rectangle 5"/>
          <p:cNvSpPr/>
          <p:nvPr/>
        </p:nvSpPr>
        <p:spPr>
          <a:xfrm>
            <a:off x="644028" y="1644134"/>
            <a:ext cx="3182859" cy="400110"/>
          </a:xfrm>
          <a:prstGeom prst="rect">
            <a:avLst/>
          </a:prstGeom>
        </p:spPr>
        <p:txBody>
          <a:bodyPr wrap="none">
            <a:spAutoFit/>
          </a:bodyPr>
          <a:lstStyle/>
          <a:p>
            <a:r>
              <a:rPr lang="en-CA" sz="2000" dirty="0" smtClean="0">
                <a:latin typeface="+mj-lt"/>
              </a:rPr>
              <a:t>Water the microsite regularly</a:t>
            </a:r>
            <a:endParaRPr lang="en-CA" sz="2000" dirty="0">
              <a:latin typeface="+mj-lt"/>
            </a:endParaRPr>
          </a:p>
        </p:txBody>
      </p:sp>
      <p:sp>
        <p:nvSpPr>
          <p:cNvPr id="7" name="Rectangle 6"/>
          <p:cNvSpPr/>
          <p:nvPr/>
        </p:nvSpPr>
        <p:spPr>
          <a:xfrm>
            <a:off x="644028" y="6081555"/>
            <a:ext cx="1308884" cy="400110"/>
          </a:xfrm>
          <a:prstGeom prst="rect">
            <a:avLst/>
          </a:prstGeom>
        </p:spPr>
        <p:txBody>
          <a:bodyPr wrap="none">
            <a:spAutoFit/>
          </a:bodyPr>
          <a:lstStyle/>
          <a:p>
            <a:r>
              <a:rPr lang="en-CA" sz="2000" dirty="0" smtClean="0">
                <a:latin typeface="+mj-lt"/>
              </a:rPr>
              <a:t>12 shelters</a:t>
            </a:r>
            <a:endParaRPr lang="en-CA" sz="2000" dirty="0">
              <a:latin typeface="+mj-lt"/>
            </a:endParaRPr>
          </a:p>
        </p:txBody>
      </p:sp>
      <p:sp>
        <p:nvSpPr>
          <p:cNvPr id="8" name="Rectangle 7"/>
          <p:cNvSpPr/>
          <p:nvPr/>
        </p:nvSpPr>
        <p:spPr>
          <a:xfrm>
            <a:off x="6949292" y="6081555"/>
            <a:ext cx="1801840" cy="400110"/>
          </a:xfrm>
          <a:prstGeom prst="rect">
            <a:avLst/>
          </a:prstGeom>
        </p:spPr>
        <p:txBody>
          <a:bodyPr wrap="none">
            <a:spAutoFit/>
          </a:bodyPr>
          <a:lstStyle/>
          <a:p>
            <a:r>
              <a:rPr lang="en-CA" sz="2000" dirty="0" smtClean="0">
                <a:latin typeface="+mj-lt"/>
              </a:rPr>
              <a:t>12 </a:t>
            </a:r>
            <a:r>
              <a:rPr lang="en-CA" sz="2000" dirty="0" smtClean="0">
                <a:latin typeface="+mj-lt"/>
              </a:rPr>
              <a:t>shrubs/open</a:t>
            </a:r>
            <a:endParaRPr lang="en-CA" sz="2000" dirty="0">
              <a:latin typeface="+mj-lt"/>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87712688"/>
      </p:ext>
    </p:extLst>
  </p:cSld>
  <p:clrMapOvr>
    <a:masterClrMapping/>
  </p:clrMapOvr>
  <mc:AlternateContent xmlns:mc="http://schemas.openxmlformats.org/markup-compatibility/2006">
    <mc:Choice xmlns:p14="http://schemas.microsoft.com/office/powerpoint/2010/main" Requires="p14">
      <p:transition spd="slow" p14:dur="2000" advTm="15722"/>
    </mc:Choice>
    <mc:Fallback>
      <p:transition spd="slow" advTm="15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2265"/>
            <a:ext cx="10515600" cy="1325563"/>
          </a:xfrm>
        </p:spPr>
        <p:txBody>
          <a:bodyPr/>
          <a:lstStyle/>
          <a:p>
            <a:r>
              <a:rPr lang="en-CA" dirty="0" smtClean="0"/>
              <a:t>Main Objectives</a:t>
            </a:r>
            <a:endParaRPr lang="en-CA" dirty="0"/>
          </a:p>
        </p:txBody>
      </p:sp>
      <p:sp>
        <p:nvSpPr>
          <p:cNvPr id="3" name="Content Placeholder 2"/>
          <p:cNvSpPr>
            <a:spLocks noGrp="1"/>
          </p:cNvSpPr>
          <p:nvPr>
            <p:ph idx="1"/>
          </p:nvPr>
        </p:nvSpPr>
        <p:spPr/>
        <p:txBody>
          <a:bodyPr/>
          <a:lstStyle/>
          <a:p>
            <a:pPr lvl="0"/>
            <a:r>
              <a:rPr lang="en-US" dirty="0"/>
              <a:t>Identify key sampling designs with camera traps.</a:t>
            </a:r>
            <a:endParaRPr lang="en-CA" dirty="0"/>
          </a:p>
          <a:p>
            <a:pPr lvl="0"/>
            <a:r>
              <a:rPr lang="en-US" dirty="0"/>
              <a:t>Record microclimatic impacts of eco-friendly materials and their influence on plant species under controlled conditions.</a:t>
            </a:r>
            <a:endParaRPr lang="en-CA" dirty="0"/>
          </a:p>
          <a:p>
            <a:pPr lvl="0"/>
            <a:r>
              <a:rPr lang="en-US" dirty="0"/>
              <a:t>Demonstrate ecological effects of shelters in the field.</a:t>
            </a:r>
            <a:endParaRPr lang="en-CA" dirty="0"/>
          </a:p>
          <a:p>
            <a:pPr lvl="0"/>
            <a:r>
              <a:rPr lang="en-US" dirty="0">
                <a:solidFill>
                  <a:schemeClr val="accent6">
                    <a:lumMod val="75000"/>
                  </a:schemeClr>
                </a:solidFill>
              </a:rPr>
              <a:t>Compile frequency and ecological strength of microclimate facilitation reported in the literature. </a:t>
            </a:r>
            <a:endParaRPr lang="en-CA" dirty="0">
              <a:solidFill>
                <a:schemeClr val="accent6">
                  <a:lumMod val="75000"/>
                </a:schemeClr>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7200297"/>
      </p:ext>
    </p:extLst>
  </p:cSld>
  <p:clrMapOvr>
    <a:masterClrMapping/>
  </p:clrMapOvr>
  <mc:AlternateContent xmlns:mc="http://schemas.openxmlformats.org/markup-compatibility/2006">
    <mc:Choice xmlns:p14="http://schemas.microsoft.com/office/powerpoint/2010/main" Requires="p14">
      <p:transition spd="slow" p14:dur="2000" advTm="12277"/>
    </mc:Choice>
    <mc:Fallback>
      <p:transition spd="slow" advTm="12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7210" y="2967335"/>
            <a:ext cx="11654790" cy="830997"/>
          </a:xfrm>
          <a:prstGeom prst="rect">
            <a:avLst/>
          </a:prstGeom>
        </p:spPr>
        <p:txBody>
          <a:bodyPr wrap="square">
            <a:spAutoFit/>
          </a:bodyPr>
          <a:lstStyle/>
          <a:p>
            <a:pPr>
              <a:lnSpc>
                <a:spcPct val="150000"/>
              </a:lnSpc>
              <a:spcAft>
                <a:spcPts val="800"/>
              </a:spcAft>
            </a:pPr>
            <a:r>
              <a:rPr lang="en-CA" sz="3200" b="1" dirty="0" smtClean="0">
                <a:effectLst/>
                <a:latin typeface="+mj-lt"/>
                <a:ea typeface="Calibri" panose="020F0502020204030204" pitchFamily="34" charset="0"/>
                <a:cs typeface="Arial" panose="020B0604020202020204" pitchFamily="34" charset="0"/>
              </a:rPr>
              <a:t>Chapter 5 (Bonus): A synthesis of shelter amelioration for animals. </a:t>
            </a:r>
            <a:endParaRPr lang="en-CA" sz="3200" dirty="0">
              <a:effectLst/>
              <a:latin typeface="+mj-lt"/>
              <a:ea typeface="Calibri" panose="020F050202020403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632909689"/>
      </p:ext>
    </p:extLst>
  </p:cSld>
  <p:clrMapOvr>
    <a:masterClrMapping/>
  </p:clrMapOvr>
  <mc:AlternateContent xmlns:mc="http://schemas.openxmlformats.org/markup-compatibility/2006">
    <mc:Choice xmlns:p14="http://schemas.microsoft.com/office/powerpoint/2010/main" Requires="p14">
      <p:transition spd="slow" p14:dur="2000" advTm="9511"/>
    </mc:Choice>
    <mc:Fallback>
      <p:transition spd="slow" advTm="9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50719" t="18667" r="14312" b="12167"/>
          <a:stretch/>
        </p:blipFill>
        <p:spPr>
          <a:xfrm>
            <a:off x="3097530" y="79826"/>
            <a:ext cx="6092190" cy="6778174"/>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957119596"/>
      </p:ext>
    </p:extLst>
  </p:cSld>
  <p:clrMapOvr>
    <a:masterClrMapping/>
  </p:clrMapOvr>
  <mc:AlternateContent xmlns:mc="http://schemas.openxmlformats.org/markup-compatibility/2006">
    <mc:Choice xmlns:p14="http://schemas.microsoft.com/office/powerpoint/2010/main" Requires="p14">
      <p:transition spd="slow" p14:dur="2000" advTm="23805"/>
    </mc:Choice>
    <mc:Fallback>
      <p:transition spd="slow" advTm="23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46255149"/>
              </p:ext>
            </p:extLst>
          </p:nvPr>
        </p:nvGraphicFramePr>
        <p:xfrm>
          <a:off x="2032000" y="719666"/>
          <a:ext cx="8127999" cy="5217160"/>
        </p:xfrm>
        <a:graphic>
          <a:graphicData uri="http://schemas.openxmlformats.org/drawingml/2006/table">
            <a:tbl>
              <a:tblPr firstRow="1" bandRow="1">
                <a:tableStyleId>{93296810-A885-4BE3-A3E7-6D5BEEA58F35}</a:tableStyleId>
              </a:tblPr>
              <a:tblGrid>
                <a:gridCol w="2709333"/>
                <a:gridCol w="2709333"/>
                <a:gridCol w="2709333"/>
              </a:tblGrid>
              <a:tr h="370840">
                <a:tc>
                  <a:txBody>
                    <a:bodyPr/>
                    <a:lstStyle/>
                    <a:p>
                      <a:pPr algn="ctr"/>
                      <a:r>
                        <a:rPr lang="en-CA" dirty="0" smtClean="0"/>
                        <a:t>Timeline</a:t>
                      </a:r>
                      <a:endParaRPr lang="en-CA" dirty="0"/>
                    </a:p>
                  </a:txBody>
                  <a:tcPr/>
                </a:tc>
                <a:tc>
                  <a:txBody>
                    <a:bodyPr/>
                    <a:lstStyle/>
                    <a:p>
                      <a:pPr algn="ctr"/>
                      <a:r>
                        <a:rPr lang="en-CA" dirty="0" smtClean="0"/>
                        <a:t>Chapter</a:t>
                      </a:r>
                      <a:endParaRPr lang="en-CA" dirty="0"/>
                    </a:p>
                  </a:txBody>
                  <a:tcPr/>
                </a:tc>
                <a:tc>
                  <a:txBody>
                    <a:bodyPr/>
                    <a:lstStyle/>
                    <a:p>
                      <a:pPr algn="ctr"/>
                      <a:r>
                        <a:rPr lang="en-CA" dirty="0" smtClean="0"/>
                        <a:t>What needs to be done</a:t>
                      </a:r>
                      <a:endParaRPr lang="en-CA" dirty="0"/>
                    </a:p>
                  </a:txBody>
                  <a:tcPr/>
                </a:tc>
              </a:tr>
              <a:tr h="370840">
                <a:tc>
                  <a:txBody>
                    <a:bodyPr/>
                    <a:lstStyle/>
                    <a:p>
                      <a:r>
                        <a:rPr lang="en-CA" dirty="0" smtClean="0"/>
                        <a:t>May</a:t>
                      </a:r>
                      <a:endParaRPr lang="en-CA" dirty="0"/>
                    </a:p>
                  </a:txBody>
                  <a:tcPr/>
                </a:tc>
                <a:tc>
                  <a:txBody>
                    <a:bodyPr/>
                    <a:lstStyle/>
                    <a:p>
                      <a:r>
                        <a:rPr lang="en-CA" dirty="0" smtClean="0"/>
                        <a:t>Chapter</a:t>
                      </a:r>
                      <a:r>
                        <a:rPr lang="en-CA" baseline="0" dirty="0" smtClean="0"/>
                        <a:t> 1</a:t>
                      </a:r>
                      <a:endParaRPr lang="en-CA" dirty="0"/>
                    </a:p>
                  </a:txBody>
                  <a:tcPr/>
                </a:tc>
                <a:tc>
                  <a:txBody>
                    <a:bodyPr/>
                    <a:lstStyle/>
                    <a:p>
                      <a:pPr marL="285750" indent="-285750">
                        <a:buFont typeface="Arial" panose="020B0604020202020204" pitchFamily="34" charset="0"/>
                        <a:buChar char="•"/>
                      </a:pPr>
                      <a:r>
                        <a:rPr lang="en-CA" dirty="0" smtClean="0"/>
                        <a:t>Edit</a:t>
                      </a:r>
                    </a:p>
                    <a:p>
                      <a:pPr marL="285750" indent="-285750">
                        <a:buFont typeface="Arial" panose="020B0604020202020204" pitchFamily="34" charset="0"/>
                        <a:buChar char="•"/>
                      </a:pPr>
                      <a:r>
                        <a:rPr lang="en-CA" dirty="0" smtClean="0"/>
                        <a:t>Submit</a:t>
                      </a:r>
                      <a:r>
                        <a:rPr lang="en-CA" baseline="0" dirty="0" smtClean="0"/>
                        <a:t> to MEE</a:t>
                      </a:r>
                      <a:endParaRPr lang="en-CA" dirty="0"/>
                    </a:p>
                  </a:txBody>
                  <a:tcPr/>
                </a:tc>
              </a:tr>
              <a:tr h="370840">
                <a:tc>
                  <a:txBody>
                    <a:bodyPr/>
                    <a:lstStyle/>
                    <a:p>
                      <a:r>
                        <a:rPr lang="en-CA" dirty="0" smtClean="0"/>
                        <a:t>Late</a:t>
                      </a:r>
                      <a:r>
                        <a:rPr lang="en-CA" baseline="0" dirty="0" smtClean="0"/>
                        <a:t> June-August</a:t>
                      </a:r>
                      <a:endParaRPr lang="en-CA" dirty="0"/>
                    </a:p>
                  </a:txBody>
                  <a:tcPr/>
                </a:tc>
                <a:tc>
                  <a:txBody>
                    <a:bodyPr/>
                    <a:lstStyle/>
                    <a:p>
                      <a:r>
                        <a:rPr lang="en-CA" dirty="0" smtClean="0"/>
                        <a:t>Chapter</a:t>
                      </a:r>
                      <a:r>
                        <a:rPr lang="en-CA" baseline="0" dirty="0" smtClean="0"/>
                        <a:t> 2</a:t>
                      </a:r>
                      <a:endParaRPr lang="en-CA" dirty="0"/>
                    </a:p>
                  </a:txBody>
                  <a:tcPr/>
                </a:tc>
                <a:tc>
                  <a:txBody>
                    <a:bodyPr/>
                    <a:lstStyle/>
                    <a:p>
                      <a:pPr marL="285750" indent="-285750">
                        <a:buFont typeface="Arial" panose="020B0604020202020204" pitchFamily="34" charset="0"/>
                        <a:buChar char="•"/>
                      </a:pPr>
                      <a:r>
                        <a:rPr lang="en-CA" dirty="0" smtClean="0"/>
                        <a:t>Finish lab experiment</a:t>
                      </a:r>
                    </a:p>
                    <a:p>
                      <a:pPr marL="285750" indent="-285750">
                        <a:buFont typeface="Arial" panose="020B0604020202020204" pitchFamily="34" charset="0"/>
                        <a:buChar char="•"/>
                      </a:pPr>
                      <a:r>
                        <a:rPr lang="en-CA" dirty="0" smtClean="0"/>
                        <a:t>Statistical</a:t>
                      </a:r>
                      <a:r>
                        <a:rPr lang="en-CA" baseline="0" dirty="0" smtClean="0"/>
                        <a:t> analyses</a:t>
                      </a:r>
                    </a:p>
                    <a:p>
                      <a:pPr marL="285750" indent="-285750">
                        <a:buFont typeface="Arial" panose="020B0604020202020204" pitchFamily="34" charset="0"/>
                        <a:buChar char="•"/>
                      </a:pPr>
                      <a:r>
                        <a:rPr lang="en-CA" baseline="0" dirty="0" smtClean="0"/>
                        <a:t>Write first draft</a:t>
                      </a:r>
                    </a:p>
                    <a:p>
                      <a:pPr marL="285750" indent="-285750">
                        <a:buFont typeface="Arial" panose="020B0604020202020204" pitchFamily="34" charset="0"/>
                        <a:buChar char="•"/>
                      </a:pPr>
                      <a:r>
                        <a:rPr lang="en-CA" baseline="0" dirty="0" smtClean="0"/>
                        <a:t>Submit to Journal</a:t>
                      </a:r>
                      <a:endParaRPr lang="en-CA" dirty="0"/>
                    </a:p>
                  </a:txBody>
                  <a:tcPr/>
                </a:tc>
              </a:tr>
              <a:tr h="370840">
                <a:tc>
                  <a:txBody>
                    <a:bodyPr/>
                    <a:lstStyle/>
                    <a:p>
                      <a:pPr marL="0" indent="0">
                        <a:buFont typeface="Arial" panose="020B0604020202020204" pitchFamily="34" charset="0"/>
                        <a:buNone/>
                      </a:pPr>
                      <a:r>
                        <a:rPr lang="en-CA" dirty="0" smtClean="0"/>
                        <a:t>Late</a:t>
                      </a:r>
                      <a:r>
                        <a:rPr lang="en-CA" baseline="0" dirty="0" smtClean="0"/>
                        <a:t> July/August-December/January</a:t>
                      </a:r>
                      <a:endParaRPr lang="en-CA" dirty="0"/>
                    </a:p>
                  </a:txBody>
                  <a:tcPr/>
                </a:tc>
                <a:tc>
                  <a:txBody>
                    <a:bodyPr/>
                    <a:lstStyle/>
                    <a:p>
                      <a:r>
                        <a:rPr lang="en-CA" dirty="0" smtClean="0"/>
                        <a:t>Chapter</a:t>
                      </a:r>
                      <a:r>
                        <a:rPr lang="en-CA" baseline="0" dirty="0" smtClean="0"/>
                        <a:t> 5</a:t>
                      </a:r>
                      <a:endParaRPr lang="en-CA" dirty="0"/>
                    </a:p>
                  </a:txBody>
                  <a:tcPr/>
                </a:tc>
                <a:tc>
                  <a:txBody>
                    <a:bodyPr/>
                    <a:lstStyle/>
                    <a:p>
                      <a:pPr marL="285750" indent="-285750">
                        <a:buFont typeface="Arial" panose="020B0604020202020204" pitchFamily="34" charset="0"/>
                        <a:buChar char="•"/>
                      </a:pPr>
                      <a:r>
                        <a:rPr lang="en-CA" dirty="0" smtClean="0"/>
                        <a:t>Start systematic</a:t>
                      </a:r>
                      <a:r>
                        <a:rPr lang="en-CA" baseline="0" dirty="0" smtClean="0"/>
                        <a:t> review and compile data</a:t>
                      </a:r>
                    </a:p>
                    <a:p>
                      <a:pPr marL="285750" indent="-285750">
                        <a:buFont typeface="Arial" panose="020B0604020202020204" pitchFamily="34" charset="0"/>
                        <a:buChar char="•"/>
                      </a:pPr>
                      <a:r>
                        <a:rPr lang="en-CA" baseline="0" dirty="0" smtClean="0"/>
                        <a:t>Do some stats</a:t>
                      </a:r>
                    </a:p>
                    <a:p>
                      <a:pPr marL="285750" indent="-285750">
                        <a:buFont typeface="Arial" panose="020B0604020202020204" pitchFamily="34" charset="0"/>
                        <a:buChar char="•"/>
                      </a:pPr>
                      <a:r>
                        <a:rPr lang="en-CA" baseline="0" dirty="0" smtClean="0"/>
                        <a:t>Maybe write first draft</a:t>
                      </a:r>
                    </a:p>
                  </a:txBody>
                  <a:tcPr/>
                </a:tc>
              </a:tr>
              <a:tr h="370840">
                <a:tc>
                  <a:txBody>
                    <a:bodyPr/>
                    <a:lstStyle/>
                    <a:p>
                      <a:r>
                        <a:rPr lang="en-CA" dirty="0" smtClean="0"/>
                        <a:t>February</a:t>
                      </a:r>
                      <a:r>
                        <a:rPr lang="en-CA" baseline="0" dirty="0" smtClean="0"/>
                        <a:t>-March prep  </a:t>
                      </a:r>
                    </a:p>
                    <a:p>
                      <a:r>
                        <a:rPr lang="en-CA" baseline="0" dirty="0" smtClean="0"/>
                        <a:t>April- </a:t>
                      </a:r>
                    </a:p>
                    <a:p>
                      <a:endParaRPr lang="en-CA" dirty="0"/>
                    </a:p>
                  </a:txBody>
                  <a:tcPr/>
                </a:tc>
                <a:tc>
                  <a:txBody>
                    <a:bodyPr/>
                    <a:lstStyle/>
                    <a:p>
                      <a:r>
                        <a:rPr lang="en-CA" dirty="0" smtClean="0"/>
                        <a:t>Chapter</a:t>
                      </a:r>
                      <a:r>
                        <a:rPr lang="en-CA" baseline="0" dirty="0" smtClean="0"/>
                        <a:t> 3 and 4 </a:t>
                      </a:r>
                      <a:endParaRPr lang="en-CA" dirty="0"/>
                    </a:p>
                  </a:txBody>
                  <a:tcPr/>
                </a:tc>
                <a:tc>
                  <a:txBody>
                    <a:bodyPr/>
                    <a:lstStyle/>
                    <a:p>
                      <a:pPr marL="285750" indent="-285750">
                        <a:buFont typeface="Arial" panose="020B0604020202020204" pitchFamily="34" charset="0"/>
                        <a:buChar char="•"/>
                      </a:pPr>
                      <a:r>
                        <a:rPr lang="en-CA" dirty="0" smtClean="0"/>
                        <a:t>First field season 2022</a:t>
                      </a:r>
                    </a:p>
                    <a:p>
                      <a:pPr marL="285750" indent="-285750">
                        <a:buFont typeface="Arial" panose="020B0604020202020204" pitchFamily="34" charset="0"/>
                        <a:buChar char="•"/>
                      </a:pPr>
                      <a:r>
                        <a:rPr lang="en-CA" dirty="0" smtClean="0"/>
                        <a:t>One</a:t>
                      </a:r>
                      <a:r>
                        <a:rPr lang="en-CA" baseline="0" dirty="0" smtClean="0"/>
                        <a:t> site: Mojave</a:t>
                      </a:r>
                      <a:endParaRPr lang="en-CA" dirty="0"/>
                    </a:p>
                  </a:txBody>
                  <a:tcPr/>
                </a:tc>
              </a:tr>
              <a:tr h="370840">
                <a:tc>
                  <a:txBody>
                    <a:bodyPr/>
                    <a:lstStyle/>
                    <a:p>
                      <a:endParaRPr lang="en-CA" dirty="0"/>
                    </a:p>
                  </a:txBody>
                  <a:tcPr/>
                </a:tc>
                <a:tc>
                  <a:txBody>
                    <a:bodyPr/>
                    <a:lstStyle/>
                    <a:p>
                      <a:r>
                        <a:rPr lang="en-CA" dirty="0" smtClean="0"/>
                        <a:t>Chapter</a:t>
                      </a:r>
                      <a:r>
                        <a:rPr lang="en-CA" baseline="0" dirty="0" smtClean="0"/>
                        <a:t> 3 and 4 </a:t>
                      </a:r>
                      <a:endParaRPr lang="en-CA" dirty="0"/>
                    </a:p>
                  </a:txBody>
                  <a:tcPr/>
                </a:tc>
                <a:tc>
                  <a:txBody>
                    <a:bodyPr/>
                    <a:lstStyle/>
                    <a:p>
                      <a:pPr marL="285750" indent="-285750">
                        <a:buFont typeface="Arial" panose="020B0604020202020204" pitchFamily="34" charset="0"/>
                        <a:buChar char="•"/>
                      </a:pPr>
                      <a:r>
                        <a:rPr lang="en-CA" dirty="0" smtClean="0"/>
                        <a:t>Second field season 2023</a:t>
                      </a:r>
                    </a:p>
                    <a:p>
                      <a:pPr marL="285750" indent="-285750">
                        <a:buFont typeface="Arial" panose="020B0604020202020204" pitchFamily="34" charset="0"/>
                        <a:buChar char="•"/>
                      </a:pPr>
                      <a:r>
                        <a:rPr lang="en-CA" dirty="0" err="1" smtClean="0"/>
                        <a:t>Cuyama</a:t>
                      </a:r>
                      <a:endParaRPr lang="en-CA" dirty="0"/>
                    </a:p>
                  </a:txBody>
                  <a:tcPr/>
                </a:tc>
              </a:tr>
            </a:tbl>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839544540"/>
      </p:ext>
    </p:extLst>
  </p:cSld>
  <p:clrMapOvr>
    <a:masterClrMapping/>
  </p:clrMapOvr>
  <mc:AlternateContent xmlns:mc="http://schemas.openxmlformats.org/markup-compatibility/2006">
    <mc:Choice xmlns:p14="http://schemas.microsoft.com/office/powerpoint/2010/main" Requires="p14">
      <p:transition spd="slow" p14:dur="2000" advTm="70562"/>
    </mc:Choice>
    <mc:Fallback>
      <p:transition spd="slow" advTm="705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42265"/>
            <a:ext cx="10515600" cy="1325563"/>
          </a:xfrm>
        </p:spPr>
        <p:txBody>
          <a:bodyPr/>
          <a:lstStyle/>
          <a:p>
            <a:r>
              <a:rPr lang="en-CA" dirty="0" smtClean="0"/>
              <a:t>Thank You!</a:t>
            </a:r>
            <a:endParaRPr lang="en-CA" dirty="0"/>
          </a:p>
        </p:txBody>
      </p:sp>
      <p:pic>
        <p:nvPicPr>
          <p:cNvPr id="11266" name="Picture 2" descr="Buying Plants Cartoons and Comics - funny pictures from CartoonSt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6375" y="1005046"/>
            <a:ext cx="4513701" cy="5399515"/>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97252490"/>
      </p:ext>
    </p:extLst>
  </p:cSld>
  <p:clrMapOvr>
    <a:masterClrMapping/>
  </p:clrMapOvr>
  <mc:AlternateContent xmlns:mc="http://schemas.openxmlformats.org/markup-compatibility/2006">
    <mc:Choice xmlns:p14="http://schemas.microsoft.com/office/powerpoint/2010/main" Requires="p14">
      <p:transition spd="slow" p14:dur="2000" advTm="14297"/>
    </mc:Choice>
    <mc:Fallback>
      <p:transition spd="slow" advTm="14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Main Objectives</a:t>
            </a:r>
            <a:endParaRPr lang="en-CA" dirty="0"/>
          </a:p>
        </p:txBody>
      </p:sp>
      <p:sp>
        <p:nvSpPr>
          <p:cNvPr id="3" name="Content Placeholder 2"/>
          <p:cNvSpPr>
            <a:spLocks noGrp="1"/>
          </p:cNvSpPr>
          <p:nvPr>
            <p:ph idx="1"/>
          </p:nvPr>
        </p:nvSpPr>
        <p:spPr/>
        <p:txBody>
          <a:bodyPr/>
          <a:lstStyle/>
          <a:p>
            <a:pPr lvl="0"/>
            <a:r>
              <a:rPr lang="en-US" dirty="0"/>
              <a:t>Identify key sampling designs with camera traps.</a:t>
            </a:r>
            <a:endParaRPr lang="en-CA" dirty="0"/>
          </a:p>
          <a:p>
            <a:pPr lvl="0"/>
            <a:r>
              <a:rPr lang="en-US" dirty="0"/>
              <a:t>Record microclimatic impacts of eco-friendly materials and their influence on plant species under controlled conditions.</a:t>
            </a:r>
            <a:endParaRPr lang="en-CA" dirty="0"/>
          </a:p>
          <a:p>
            <a:pPr lvl="0"/>
            <a:r>
              <a:rPr lang="en-US" dirty="0"/>
              <a:t>Demonstrate ecological effects of shelters in the field.</a:t>
            </a:r>
            <a:endParaRPr lang="en-CA" dirty="0"/>
          </a:p>
          <a:p>
            <a:pPr lvl="0"/>
            <a:r>
              <a:rPr lang="en-US" dirty="0"/>
              <a:t>Compile frequency and ecological strength of microclimate facilitation reported in the literature. </a:t>
            </a:r>
            <a:endParaRPr lang="en-CA"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38459376"/>
      </p:ext>
    </p:extLst>
  </p:cSld>
  <p:clrMapOvr>
    <a:masterClrMapping/>
  </p:clrMapOvr>
  <mc:AlternateContent xmlns:mc="http://schemas.openxmlformats.org/markup-compatibility/2006">
    <mc:Choice xmlns:p14="http://schemas.microsoft.com/office/powerpoint/2010/main" Requires="p14">
      <p:transition spd="slow" p14:dur="2000" advTm="26617"/>
    </mc:Choice>
    <mc:Fallback>
      <p:transition spd="slow" advTm="26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CA" dirty="0" smtClean="0"/>
              <a:t>Main Objectives</a:t>
            </a:r>
            <a:endParaRPr lang="en-CA" dirty="0"/>
          </a:p>
        </p:txBody>
      </p:sp>
      <p:sp>
        <p:nvSpPr>
          <p:cNvPr id="5" name="Content Placeholder 2"/>
          <p:cNvSpPr>
            <a:spLocks noGrp="1"/>
          </p:cNvSpPr>
          <p:nvPr>
            <p:ph idx="1"/>
          </p:nvPr>
        </p:nvSpPr>
        <p:spPr>
          <a:xfrm>
            <a:off x="838200" y="1825625"/>
            <a:ext cx="10515600" cy="4351338"/>
          </a:xfrm>
        </p:spPr>
        <p:txBody>
          <a:bodyPr/>
          <a:lstStyle/>
          <a:p>
            <a:pPr lvl="0"/>
            <a:r>
              <a:rPr lang="en-US" dirty="0">
                <a:solidFill>
                  <a:schemeClr val="accent6">
                    <a:lumMod val="75000"/>
                  </a:schemeClr>
                </a:solidFill>
              </a:rPr>
              <a:t>Identify key sampling designs with camera traps.</a:t>
            </a:r>
            <a:endParaRPr lang="en-CA" dirty="0">
              <a:solidFill>
                <a:schemeClr val="accent6">
                  <a:lumMod val="75000"/>
                </a:schemeClr>
              </a:solidFill>
            </a:endParaRPr>
          </a:p>
          <a:p>
            <a:pPr lvl="0"/>
            <a:r>
              <a:rPr lang="en-US" dirty="0"/>
              <a:t>Record microclimatic impacts of eco-friendly materials and their influence on plant species under controlled conditions.</a:t>
            </a:r>
            <a:endParaRPr lang="en-CA" dirty="0"/>
          </a:p>
          <a:p>
            <a:pPr lvl="0"/>
            <a:r>
              <a:rPr lang="en-US" dirty="0"/>
              <a:t>Demonstrate ecological effects of shelters in the field.</a:t>
            </a:r>
            <a:endParaRPr lang="en-CA" dirty="0"/>
          </a:p>
          <a:p>
            <a:pPr lvl="0"/>
            <a:r>
              <a:rPr lang="en-US" dirty="0"/>
              <a:t>Compile frequency and ecological strength of microclimate facilitation reported in the literature. </a:t>
            </a:r>
            <a:endParaRPr lang="en-CA"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549755867"/>
      </p:ext>
    </p:extLst>
  </p:cSld>
  <p:clrMapOvr>
    <a:masterClrMapping/>
  </p:clrMapOvr>
  <mc:AlternateContent xmlns:mc="http://schemas.openxmlformats.org/markup-compatibility/2006">
    <mc:Choice xmlns:p14="http://schemas.microsoft.com/office/powerpoint/2010/main" Requires="p14">
      <p:transition spd="slow" p14:dur="2000" advTm="2738"/>
    </mc:Choice>
    <mc:Fallback>
      <p:transition spd="slow" advTm="2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2891" y="2761962"/>
            <a:ext cx="10515600" cy="1325563"/>
          </a:xfrm>
        </p:spPr>
        <p:txBody>
          <a:bodyPr>
            <a:noAutofit/>
          </a:bodyPr>
          <a:lstStyle/>
          <a:p>
            <a:pPr algn="just"/>
            <a:r>
              <a:rPr lang="en-CA" sz="3200" b="1" dirty="0"/>
              <a:t>Chapter 1. Finding the sweet spot in camera trapping: a review of camera trap papers to test for reported sampling effort in population estimates. </a:t>
            </a:r>
            <a:endParaRPr lang="en-CA" sz="32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45136638"/>
      </p:ext>
    </p:extLst>
  </p:cSld>
  <p:clrMapOvr>
    <a:masterClrMapping/>
  </p:clrMapOvr>
  <mc:AlternateContent xmlns:mc="http://schemas.openxmlformats.org/markup-compatibility/2006">
    <mc:Choice xmlns:p14="http://schemas.microsoft.com/office/powerpoint/2010/main" Requires="p14">
      <p:transition spd="slow" p14:dur="2000" advTm="11576"/>
    </mc:Choice>
    <mc:Fallback>
      <p:transition spd="slow" advTm="11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p:cNvPicPr>
            <a:picLocks noChangeAspect="1"/>
          </p:cNvPicPr>
          <p:nvPr/>
        </p:nvPicPr>
        <p:blipFill rotWithShape="1">
          <a:blip r:embed="rId5">
            <a:extLst>
              <a:ext uri="{28A0092B-C50C-407E-A947-70E740481C1C}">
                <a14:useLocalDpi xmlns:a14="http://schemas.microsoft.com/office/drawing/2010/main" val="0"/>
              </a:ext>
            </a:extLst>
          </a:blip>
          <a:srcRect l="50000" t="22916" r="13912" b="9153"/>
          <a:stretch/>
        </p:blipFill>
        <p:spPr>
          <a:xfrm>
            <a:off x="3006436" y="188255"/>
            <a:ext cx="6040582" cy="6396038"/>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90961582"/>
      </p:ext>
    </p:extLst>
  </p:cSld>
  <p:clrMapOvr>
    <a:masterClrMapping/>
  </p:clrMapOvr>
  <mc:AlternateContent xmlns:mc="http://schemas.openxmlformats.org/markup-compatibility/2006">
    <mc:Choice xmlns:p14="http://schemas.microsoft.com/office/powerpoint/2010/main" Requires="p14">
      <p:transition spd="slow" p14:dur="2000" advTm="56754"/>
    </mc:Choice>
    <mc:Fallback>
      <p:transition spd="slow" advTm="56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4" cstate="print">
            <a:extLst>
              <a:ext uri="{28A0092B-C50C-407E-A947-70E740481C1C}">
                <a14:useLocalDpi xmlns:a14="http://schemas.microsoft.com/office/drawing/2010/main" val="0"/>
              </a:ext>
            </a:extLst>
          </a:blip>
          <a:stretch>
            <a:fillRect/>
          </a:stretch>
        </p:blipFill>
        <p:spPr>
          <a:xfrm>
            <a:off x="440169" y="1135148"/>
            <a:ext cx="11336193" cy="4808451"/>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765854535"/>
      </p:ext>
    </p:extLst>
  </p:cSld>
  <p:clrMapOvr>
    <a:masterClrMapping/>
  </p:clrMapOvr>
  <mc:AlternateContent xmlns:mc="http://schemas.openxmlformats.org/markup-compatibility/2006">
    <mc:Choice xmlns:p14="http://schemas.microsoft.com/office/powerpoint/2010/main" Requires="p14">
      <p:transition spd="slow" p14:dur="2000" advTm="16446"/>
    </mc:Choice>
    <mc:Fallback>
      <p:transition spd="slow" advTm="16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4">
            <a:extLst>
              <a:ext uri="{28A0092B-C50C-407E-A947-70E740481C1C}">
                <a14:useLocalDpi xmlns:a14="http://schemas.microsoft.com/office/drawing/2010/main" val="0"/>
              </a:ext>
            </a:extLst>
          </a:blip>
          <a:srcRect l="13157" t="16366" r="33638" b="15861"/>
          <a:stretch/>
        </p:blipFill>
        <p:spPr bwMode="auto">
          <a:xfrm>
            <a:off x="2425382" y="633413"/>
            <a:ext cx="7747318" cy="5618797"/>
          </a:xfrm>
          <a:prstGeom prst="rect">
            <a:avLst/>
          </a:prstGeom>
          <a:ln>
            <a:noFill/>
          </a:ln>
          <a:extLst>
            <a:ext uri="{53640926-AAD7-44D8-BBD7-CCE9431645EC}">
              <a14:shadowObscured xmlns:a14="http://schemas.microsoft.com/office/drawing/2010/main"/>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54823283"/>
      </p:ext>
    </p:extLst>
  </p:cSld>
  <p:clrMapOvr>
    <a:masterClrMapping/>
  </p:clrMapOvr>
  <mc:AlternateContent xmlns:mc="http://schemas.openxmlformats.org/markup-compatibility/2006">
    <mc:Choice xmlns:p14="http://schemas.microsoft.com/office/powerpoint/2010/main" Requires="p14">
      <p:transition spd="slow" p14:dur="2000" advTm="36417"/>
    </mc:Choice>
    <mc:Fallback>
      <p:transition spd="slow" advTm="36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784</TotalTime>
  <Words>783</Words>
  <Application>Microsoft Office PowerPoint</Application>
  <PresentationFormat>Widescreen</PresentationFormat>
  <Paragraphs>89</Paragraphs>
  <Slides>36</Slides>
  <Notes>6</Notes>
  <HiddenSlides>0</HiddenSlides>
  <MMClips>36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Bahnschrift Light SemiCondensed</vt:lpstr>
      <vt:lpstr>Calibri</vt:lpstr>
      <vt:lpstr>Calibri Light</vt:lpstr>
      <vt:lpstr>Office Theme</vt:lpstr>
      <vt:lpstr>PowerPoint Presentation</vt:lpstr>
      <vt:lpstr>Background</vt:lpstr>
      <vt:lpstr>PowerPoint Presentation</vt:lpstr>
      <vt:lpstr>Main Objectives</vt:lpstr>
      <vt:lpstr>Main Objectives</vt:lpstr>
      <vt:lpstr>Chapter 1. Finding the sweet spot in camera trapping: a review of camera trap papers to test for reported sampling effort in population estimates. </vt:lpstr>
      <vt:lpstr>PowerPoint Presentation</vt:lpstr>
      <vt:lpstr>PowerPoint Presentation</vt:lpstr>
      <vt:lpstr>PowerPoint Presentation</vt:lpstr>
      <vt:lpstr>Main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Possible Plants Species</vt:lpstr>
      <vt:lpstr>PowerPoint Presentation</vt:lpstr>
      <vt:lpstr>Main Objectives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Nargol Ghazian</dc:creator>
  <cp:lastModifiedBy>Nargol Ghazian</cp:lastModifiedBy>
  <cp:revision>16</cp:revision>
  <dcterms:created xsi:type="dcterms:W3CDTF">2021-05-01T23:33:31Z</dcterms:created>
  <dcterms:modified xsi:type="dcterms:W3CDTF">2021-05-05T03:56:48Z</dcterms:modified>
</cp:coreProperties>
</file>